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500" r:id="rId2"/>
    <p:sldId id="581" r:id="rId3"/>
    <p:sldId id="605" r:id="rId4"/>
    <p:sldId id="606" r:id="rId5"/>
    <p:sldId id="607" r:id="rId6"/>
    <p:sldId id="609" r:id="rId7"/>
    <p:sldId id="342" r:id="rId8"/>
    <p:sldId id="433" r:id="rId9"/>
    <p:sldId id="413" r:id="rId10"/>
    <p:sldId id="599" r:id="rId11"/>
    <p:sldId id="418" r:id="rId12"/>
    <p:sldId id="361" r:id="rId13"/>
    <p:sldId id="510" r:id="rId14"/>
    <p:sldId id="466" r:id="rId15"/>
    <p:sldId id="464" r:id="rId16"/>
    <p:sldId id="591" r:id="rId17"/>
    <p:sldId id="584" r:id="rId18"/>
    <p:sldId id="511" r:id="rId19"/>
    <p:sldId id="399" r:id="rId20"/>
    <p:sldId id="470" r:id="rId21"/>
    <p:sldId id="580" r:id="rId22"/>
    <p:sldId id="597" r:id="rId23"/>
    <p:sldId id="366" r:id="rId24"/>
    <p:sldId id="610" r:id="rId25"/>
    <p:sldId id="516" r:id="rId26"/>
    <p:sldId id="371" r:id="rId27"/>
    <p:sldId id="571" r:id="rId28"/>
    <p:sldId id="533" r:id="rId29"/>
    <p:sldId id="472" r:id="rId30"/>
    <p:sldId id="473" r:id="rId31"/>
    <p:sldId id="420" r:id="rId32"/>
    <p:sldId id="424" r:id="rId33"/>
    <p:sldId id="427" r:id="rId34"/>
    <p:sldId id="604" r:id="rId35"/>
    <p:sldId id="374" r:id="rId36"/>
    <p:sldId id="456" r:id="rId37"/>
    <p:sldId id="375" r:id="rId38"/>
    <p:sldId id="377" r:id="rId39"/>
    <p:sldId id="468" r:id="rId40"/>
    <p:sldId id="659" r:id="rId41"/>
    <p:sldId id="652" r:id="rId42"/>
    <p:sldId id="491" r:id="rId43"/>
    <p:sldId id="487" r:id="rId44"/>
    <p:sldId id="635" r:id="rId45"/>
    <p:sldId id="602" r:id="rId46"/>
    <p:sldId id="486" r:id="rId47"/>
    <p:sldId id="385" r:id="rId48"/>
    <p:sldId id="387" r:id="rId49"/>
    <p:sldId id="475" r:id="rId50"/>
    <p:sldId id="390" r:id="rId51"/>
    <p:sldId id="596" r:id="rId52"/>
    <p:sldId id="452" r:id="rId53"/>
    <p:sldId id="451" r:id="rId54"/>
    <p:sldId id="450" r:id="rId55"/>
    <p:sldId id="449" r:id="rId56"/>
    <p:sldId id="536" r:id="rId57"/>
    <p:sldId id="538" r:id="rId58"/>
    <p:sldId id="392" r:id="rId59"/>
    <p:sldId id="567" r:id="rId60"/>
    <p:sldId id="393" r:id="rId61"/>
    <p:sldId id="460" r:id="rId62"/>
    <p:sldId id="619" r:id="rId63"/>
    <p:sldId id="508" r:id="rId64"/>
    <p:sldId id="639" r:id="rId65"/>
    <p:sldId id="648" r:id="rId66"/>
    <p:sldId id="661" r:id="rId67"/>
    <p:sldId id="993" r:id="rId68"/>
    <p:sldId id="660" r:id="rId69"/>
    <p:sldId id="655" r:id="rId70"/>
    <p:sldId id="649" r:id="rId71"/>
    <p:sldId id="657" r:id="rId72"/>
    <p:sldId id="653" r:id="rId73"/>
    <p:sldId id="651" r:id="rId74"/>
    <p:sldId id="562" r:id="rId7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669900"/>
    <a:srgbClr val="0000FF"/>
    <a:srgbClr val="3366FF"/>
    <a:srgbClr val="3333CC"/>
    <a:srgbClr val="00CC99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8BEF6-D97B-48AD-BBE8-29742430CA05}" v="22" dt="2023-06-07T20:24:01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86004" autoAdjust="0"/>
  </p:normalViewPr>
  <p:slideViewPr>
    <p:cSldViewPr>
      <p:cViewPr varScale="1">
        <p:scale>
          <a:sx n="114" d="100"/>
          <a:sy n="114" d="100"/>
        </p:scale>
        <p:origin x="1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ville Lyons" userId="58e068eb4ee664a1" providerId="LiveId" clId="{1678BEF6-D97B-48AD-BBE8-29742430CA05}"/>
    <pc:docChg chg="modSld">
      <pc:chgData name="Neville Lyons" userId="58e068eb4ee664a1" providerId="LiveId" clId="{1678BEF6-D97B-48AD-BBE8-29742430CA05}" dt="2023-06-07T20:24:01.246" v="1" actId="1076"/>
      <pc:docMkLst>
        <pc:docMk/>
      </pc:docMkLst>
      <pc:sldChg chg="modSp">
        <pc:chgData name="Neville Lyons" userId="58e068eb4ee664a1" providerId="LiveId" clId="{1678BEF6-D97B-48AD-BBE8-29742430CA05}" dt="2023-06-07T20:24:01.246" v="1" actId="1076"/>
        <pc:sldMkLst>
          <pc:docMk/>
          <pc:sldMk cId="0" sldId="992"/>
        </pc:sldMkLst>
        <pc:picChg chg="mod">
          <ac:chgData name="Neville Lyons" userId="58e068eb4ee664a1" providerId="LiveId" clId="{1678BEF6-D97B-48AD-BBE8-29742430CA05}" dt="2023-06-07T20:24:01.246" v="1" actId="1076"/>
          <ac:picMkLst>
            <pc:docMk/>
            <pc:sldMk cId="0" sldId="992"/>
            <ac:picMk id="3" creationId="{773E35A4-F2CF-0757-146F-B86256C692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87C05EE3-0000-6DF2-E19C-C42A814EF3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200B7738-174F-7829-5A6A-C8E49ED231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50F90F0-76CE-B8E2-1CF0-9EE105DCD80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1237" name="Rectangle 5">
            <a:extLst>
              <a:ext uri="{FF2B5EF4-FFF2-40B4-BE49-F238E27FC236}">
                <a16:creationId xmlns:a16="http://schemas.microsoft.com/office/drawing/2014/main" id="{2DC8BC64-74A6-D49F-803F-61FEE03FAFE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51238" name="Rectangle 6">
            <a:extLst>
              <a:ext uri="{FF2B5EF4-FFF2-40B4-BE49-F238E27FC236}">
                <a16:creationId xmlns:a16="http://schemas.microsoft.com/office/drawing/2014/main" id="{30247FE4-BB15-C5C3-4BE6-87828855D7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51239" name="Rectangle 7">
            <a:extLst>
              <a:ext uri="{FF2B5EF4-FFF2-40B4-BE49-F238E27FC236}">
                <a16:creationId xmlns:a16="http://schemas.microsoft.com/office/drawing/2014/main" id="{7BCE4C2D-FADD-EC12-6A43-10BF42F17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A07389C-BA03-488C-90CD-3633861C82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01075D4-A470-C73D-F15E-80F6A5EF4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A9F21A4-6588-A9CE-A63F-41CDE8EB6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D5F7228-9AA5-BD52-A096-C252B0779E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fld id="{6096440B-B44F-4372-AC8C-EF4C6AAC9D37}" type="slidenum">
              <a:rPr lang="en-GB" altLang="en-US" sz="1200" b="0" smtClean="0">
                <a:latin typeface="Times New Roman" panose="02020603050405020304" pitchFamily="18" charset="0"/>
              </a:rPr>
              <a:pPr/>
              <a:t>1</a:t>
            </a:fld>
            <a:endParaRPr lang="en-GB" altLang="en-US" sz="12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0EA619AA-DECC-8454-3F27-22DF5ADA2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30A6B2ED-48E9-C18B-FE8D-B621C6351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CABB3F9B-27AC-819D-9A23-9278D8E42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fld id="{A4A5DABB-D12F-4FC8-8563-688A1832B5B3}" type="slidenum">
              <a:rPr lang="en-GB" altLang="en-US" sz="1200" b="0" smtClean="0">
                <a:latin typeface="Times New Roman" panose="02020603050405020304" pitchFamily="18" charset="0"/>
              </a:rPr>
              <a:pPr/>
              <a:t>62</a:t>
            </a:fld>
            <a:endParaRPr lang="en-GB" altLang="en-US" sz="12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867206-7FC4-3B05-0F5C-7AB0C5DB2E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3D366-F651-12A2-E9C0-818211EE9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BD5CC5-3556-2AC3-0399-3A01533040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DCF29-D75A-475D-9EAA-CB4ADF204D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156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C49EA6-1D56-8D7E-B894-D833D92FB4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C17CD4-7795-CC28-F807-497724431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F9F94B-8250-F4B8-6FF1-7AEC2CBF5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5B48-441F-4E74-B8EF-65730F0517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158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963607-87D4-2B95-D887-724147133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98B3AD-0483-3993-8B92-A5FCFC139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889B99-DCB4-2579-BD41-39413073C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BFA1A-08FC-491D-A3B6-A684B73EA8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218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FB2DB1-51F4-A770-422A-6209F1836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A70806-BFD4-4E70-21EC-16FF405BA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B40D36-B6CC-3506-11B6-4757D71A29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0ECC2-6D45-4967-BD57-16CE97B984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791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B37C7-8D63-E65F-EF65-547546AAB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FBBA51-A026-E979-A0F6-781291C1C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BD3697-95B3-8571-B0EF-74DA4BB29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8E0-10C7-4FAD-B400-1F96F0166E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657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382678-06C5-2671-11BE-3F5D1E6EA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6DB1D9-B859-C8AE-146C-D2BBE08EB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F2471-8FE8-7A99-580B-4AF3E7005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34AD1-8E89-473E-96B7-7CFD183660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831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3E70A-38D0-A9AB-F1EB-3EE12BCBC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23CAF-8D67-354A-0B0B-D364405FD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58B15-9D5B-58F2-7F25-2C3481B9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C260A-24E6-4B54-8F39-3F6F444761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841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5C36D2-3322-C0E8-CD01-9A7756A18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D437BD-AE89-0E8C-51A0-CCDDB7F47B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9AF4E9-5DE8-00F2-4DE2-F8AE2CC26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8557D-FED8-4E6F-89C4-0BB80EFF48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255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7CC6A4-B64D-F931-98B8-85CE285F5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4FC9D6-64DB-6046-6511-1CF398BC8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A496CA-6C09-0208-1D25-9CD04319F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B6D9-DF8E-4496-8973-9CF229D8DF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423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D96BB5-9863-CAB4-D8C3-14A55FE15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677D61-7C21-86D4-3FC8-E53E5D5292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5293C09-BB1B-7A3C-F74C-19D0814DB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6B63-65C5-4C12-9F55-8A9B317841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412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39364-2ECA-9AF2-6304-6532D3E20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22CBB-12AE-1165-8E78-2DF642A68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AC7FE-1424-EE6D-9BC6-A7C343316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B332-F16A-4236-9315-B49C214562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023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49CCD-959C-1C0F-5478-EDC0533F4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35761-923C-2F4A-2D8F-DF8CFEC2B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CFE9C-7697-7F7C-258D-F075C4081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24D53-2CEA-4DAC-B423-8B3EA95943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39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847316-3C2B-45A2-A2D4-CA03B8751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E67C04-D521-E6CF-330A-21404FDB3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54E968F-D266-C258-8305-CAA679CE55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2AFEB9-FAD4-ED1C-2A70-729A43194D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46C3F1-194C-BA4D-0408-A67FE03D25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D42461-6649-4598-BBA5-5B8B06B673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/Users/user/Music/SOUNDS%20LEO%20at%20play%20solo.%20%231%20(2015_12_05%2019_51_29%20UTC).mp3" TargetMode="External"/><Relationship Id="rId1" Type="http://schemas.openxmlformats.org/officeDocument/2006/relationships/audio" Target="file:///C:/Users/user/Music/SOUNDS%20LEO%20at%20play%20solo.%20%232%20(2015_11_26%2018_46_43%20UTC)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/Users/user/Music/SOUNDS%20LEO%20at%20play%20solo.%20%231%20(2015_12_05%2019_51_29%20UTC).mp3" TargetMode="External"/><Relationship Id="rId1" Type="http://schemas.openxmlformats.org/officeDocument/2006/relationships/audio" Target="file:///C:/Users/user/Music/SOUNDS%20LEO%20at%20play%20solo.%20%232%20(2015_11_26%2018_46_43%20UTC)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o-computers.org.uk/Videos/Leo%20The%20Film%20MASTER%203.mp4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73BE8D-A63E-AFEE-2C19-96407F3CC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04813"/>
            <a:ext cx="738505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6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CAKES TO COMPUTERS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4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4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>
                <a:solidFill>
                  <a:srgbClr val="FF0000"/>
                </a:solidFill>
                <a:latin typeface="Book Antiqua" panose="02040602050305030304" pitchFamily="18" charset="0"/>
              </a:rPr>
              <a:t>LEO </a:t>
            </a:r>
            <a:r>
              <a:rPr lang="en-GB" altLang="en-US" sz="480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THE WORLD’S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  FIRST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BUSINESS  COMPUTER</a:t>
            </a:r>
          </a:p>
        </p:txBody>
      </p:sp>
      <p:pic>
        <p:nvPicPr>
          <p:cNvPr id="3075" name="Picture 3" descr="LEO-1-Control-Desk-wideview">
            <a:extLst>
              <a:ext uri="{FF2B5EF4-FFF2-40B4-BE49-F238E27FC236}">
                <a16:creationId xmlns:a16="http://schemas.microsoft.com/office/drawing/2014/main" id="{4AEAB8CE-D4EC-889A-94C1-98C58EEAF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3034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Swiss Rolls">
            <a:extLst>
              <a:ext uri="{FF2B5EF4-FFF2-40B4-BE49-F238E27FC236}">
                <a16:creationId xmlns:a16="http://schemas.microsoft.com/office/drawing/2014/main" id="{D118A3D7-DA5F-C0B1-0712-447B510D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2016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16 Royal Garden Party">
            <a:extLst>
              <a:ext uri="{FF2B5EF4-FFF2-40B4-BE49-F238E27FC236}">
                <a16:creationId xmlns:a16="http://schemas.microsoft.com/office/drawing/2014/main" id="{9F848889-8B88-5D2F-6443-E34E316A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18CC1ABC-C22F-4EFD-A93F-67E1EA0294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431800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A Royal Garden Party, July 1951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C9B2F4F-1C37-AF56-4B48-2563702D1C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180975" y="5949950"/>
            <a:ext cx="9467850" cy="90805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altLang="en-US" b="1"/>
              <a:t>         </a:t>
            </a:r>
            <a:r>
              <a:rPr lang="en-GB" altLang="en-US" b="1">
                <a:solidFill>
                  <a:schemeClr val="tx2"/>
                </a:solidFill>
                <a:latin typeface="Book Antiqua" panose="02040602050305030304" pitchFamily="18" charset="0"/>
              </a:rPr>
              <a:t>One of the many Royal Garden Parties run by J Lyons &amp; Co</a:t>
            </a:r>
          </a:p>
          <a:p>
            <a:pPr algn="l" eaLnBrk="1" hangingPunct="1">
              <a:lnSpc>
                <a:spcPct val="90000"/>
              </a:lnSpc>
            </a:pPr>
            <a:r>
              <a:rPr lang="en-GB" altLang="en-US" b="1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adby Hall development">
            <a:extLst>
              <a:ext uri="{FF2B5EF4-FFF2-40B4-BE49-F238E27FC236}">
                <a16:creationId xmlns:a16="http://schemas.microsoft.com/office/drawing/2014/main" id="{6A7A7C29-8DE8-4BAC-A947-CFD36711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7038"/>
            <a:ext cx="84963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CFE35DE6-6C72-0CA2-976D-DB98AAA25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557338"/>
            <a:ext cx="7772400" cy="2663825"/>
          </a:xfrm>
        </p:spPr>
        <p:txBody>
          <a:bodyPr/>
          <a:lstStyle/>
          <a:p>
            <a:pPr eaLnBrk="1" hangingPunct="1"/>
            <a:r>
              <a:rPr lang="en-GB" altLang="en-US" sz="4800" b="1">
                <a:latin typeface="Book Antiqua" panose="02040602050305030304" pitchFamily="18" charset="0"/>
              </a:rPr>
              <a:t>J Lyons &amp; Co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A Flair for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ACHIEVING THE SEEMINGLY IMPOSSIBLE!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AD778ECB-6BBC-F365-C5DC-7E980F07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-171450"/>
            <a:ext cx="8564563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6406509-9F55-EAA6-FE3F-872E2566DF5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John Simmons</a:t>
            </a:r>
          </a:p>
        </p:txBody>
      </p:sp>
      <p:pic>
        <p:nvPicPr>
          <p:cNvPr id="16387" name="Picture 3" descr="John Simmons">
            <a:extLst>
              <a:ext uri="{FF2B5EF4-FFF2-40B4-BE49-F238E27FC236}">
                <a16:creationId xmlns:a16="http://schemas.microsoft.com/office/drawing/2014/main" id="{C40E4377-9503-8175-EB8E-749463F5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27749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B206AF03-2C11-E8A7-BF84-26FF623B63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John Simmons</a:t>
            </a:r>
          </a:p>
        </p:txBody>
      </p:sp>
      <p:pic>
        <p:nvPicPr>
          <p:cNvPr id="17411" name="Picture 4" descr="John Simmons">
            <a:extLst>
              <a:ext uri="{FF2B5EF4-FFF2-40B4-BE49-F238E27FC236}">
                <a16:creationId xmlns:a16="http://schemas.microsoft.com/office/drawing/2014/main" id="{18BA1E5B-608E-91B3-5390-FB123629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27749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>
            <a:extLst>
              <a:ext uri="{FF2B5EF4-FFF2-40B4-BE49-F238E27FC236}">
                <a16:creationId xmlns:a16="http://schemas.microsoft.com/office/drawing/2014/main" id="{422C0039-4B8B-E092-9383-ADEB121FED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333375"/>
            <a:ext cx="7772400" cy="647700"/>
          </a:xfrm>
          <a:noFill/>
        </p:spPr>
        <p:txBody>
          <a:bodyPr anchor="ctr"/>
          <a:lstStyle/>
          <a:p>
            <a:pPr eaLnBrk="1" hangingPunct="1"/>
            <a:r>
              <a:rPr lang="en-GB" altLang="en-US" sz="3200" b="1">
                <a:latin typeface="Book Antiqua" panose="02040602050305030304" pitchFamily="18" charset="0"/>
              </a:rPr>
              <a:t>SYSTEMS RESEARCH MANAGER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098442B-0CDE-C0FD-43DB-64C045DD12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620713"/>
            <a:ext cx="8424863" cy="1470025"/>
          </a:xfrm>
        </p:spPr>
        <p:txBody>
          <a:bodyPr anchor="ctr"/>
          <a:lstStyle/>
          <a:p>
            <a:pPr eaLnBrk="1" hangingPunct="1"/>
            <a:r>
              <a:rPr lang="en-GB" altLang="en-US" sz="3200" b="1">
                <a:latin typeface="Book Antiqua" panose="02040602050305030304" pitchFamily="18" charset="0"/>
              </a:rPr>
              <a:t>CHIEF COMPTROLLER, J LYONS &amp; CO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endParaRPr lang="en-GB" altLang="en-US" sz="4000" b="1">
              <a:solidFill>
                <a:srgbClr val="00CC00"/>
              </a:solidFill>
              <a:latin typeface="Book Antiqua" panose="02040602050305030304" pitchFamily="18" charset="0"/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C5878EC7-141D-E4ED-AF5C-047E29AEB9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John Simmons</a:t>
            </a:r>
          </a:p>
        </p:txBody>
      </p:sp>
      <p:pic>
        <p:nvPicPr>
          <p:cNvPr id="18436" name="Picture 3" descr="John Simmons">
            <a:extLst>
              <a:ext uri="{FF2B5EF4-FFF2-40B4-BE49-F238E27FC236}">
                <a16:creationId xmlns:a16="http://schemas.microsoft.com/office/drawing/2014/main" id="{9A79388A-E7E3-C844-F54B-5476C36EE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27749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lms House Oct 16">
            <a:extLst>
              <a:ext uri="{FF2B5EF4-FFF2-40B4-BE49-F238E27FC236}">
                <a16:creationId xmlns:a16="http://schemas.microsoft.com/office/drawing/2014/main" id="{DCAA1787-2ED3-4BFA-0E3D-0EA5064B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Elms House Reception Oct 16 edited">
            <a:extLst>
              <a:ext uri="{FF2B5EF4-FFF2-40B4-BE49-F238E27FC236}">
                <a16:creationId xmlns:a16="http://schemas.microsoft.com/office/drawing/2014/main" id="{5C5C92DA-9FF5-675C-9A19-D117579C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08500"/>
            <a:ext cx="9350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49C1402-A0B9-D53B-0353-5B76CF86D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Computer Survey of the USA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C2932C0-2BBD-2615-01F0-ED6750A42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GB" altLang="en-US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T R Thompson</a:t>
            </a:r>
          </a:p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Oliver Standingford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CBC5AF2B-7017-E223-7A45-53B1AD040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08275"/>
            <a:ext cx="9144000" cy="1728788"/>
          </a:xfrm>
        </p:spPr>
        <p:txBody>
          <a:bodyPr/>
          <a:lstStyle/>
          <a:p>
            <a:pPr eaLnBrk="1" hangingPunct="1"/>
            <a:r>
              <a:rPr lang="en-GB" altLang="en-US" sz="3600" b="1" i="1">
                <a:latin typeface="Book Antiqua" panose="02040602050305030304" pitchFamily="18" charset="0"/>
              </a:rPr>
              <a:t>There are those who do not believe </a:t>
            </a:r>
            <a:br>
              <a:rPr lang="en-GB" altLang="en-US" sz="3600" b="1" i="1">
                <a:latin typeface="Book Antiqua" panose="02040602050305030304" pitchFamily="18" charset="0"/>
              </a:rPr>
            </a:br>
            <a:r>
              <a:rPr lang="en-GB" altLang="en-US" sz="3600" b="1" i="1">
                <a:latin typeface="Book Antiqua" panose="02040602050305030304" pitchFamily="18" charset="0"/>
              </a:rPr>
              <a:t>in the desirability of introducing anything as esoteric as electronics into </a:t>
            </a:r>
            <a:br>
              <a:rPr lang="en-GB" altLang="en-US" sz="3600" b="1" i="1">
                <a:latin typeface="Book Antiqua" panose="02040602050305030304" pitchFamily="18" charset="0"/>
              </a:rPr>
            </a:br>
            <a:r>
              <a:rPr lang="en-GB" altLang="en-US" sz="3600" b="1" i="1">
                <a:latin typeface="Book Antiqua" panose="02040602050305030304" pitchFamily="18" charset="0"/>
              </a:rPr>
              <a:t>business routine.</a:t>
            </a:r>
            <a:br>
              <a:rPr lang="en-GB" altLang="en-US" sz="3600" b="1" i="1">
                <a:latin typeface="Book Antiqua" panose="02040602050305030304" pitchFamily="18" charset="0"/>
              </a:rPr>
            </a:br>
            <a:r>
              <a:rPr lang="en-GB" altLang="en-US" sz="3600">
                <a:latin typeface="Book Antiqua" panose="02040602050305030304" pitchFamily="18" charset="0"/>
              </a:rPr>
              <a:t>			</a:t>
            </a:r>
            <a:br>
              <a:rPr lang="en-GB" altLang="en-US" sz="3600">
                <a:latin typeface="Book Antiqua" panose="02040602050305030304" pitchFamily="18" charset="0"/>
              </a:rPr>
            </a:br>
            <a:r>
              <a:rPr lang="en-GB" altLang="en-US" sz="3600">
                <a:latin typeface="Book Antiqua" panose="02040602050305030304" pitchFamily="18" charset="0"/>
              </a:rPr>
              <a:t>                                              </a:t>
            </a:r>
            <a:r>
              <a:rPr lang="en-GB" altLang="en-US" sz="3600" b="1">
                <a:latin typeface="Book Antiqua" panose="02040602050305030304" pitchFamily="18" charset="0"/>
              </a:rPr>
              <a:t>The Economist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FF156E9-F565-65F7-A7FB-9E933D670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3987" cy="19431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THE CAMBRIDGE PROJECT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chemeClr val="bg1"/>
                </a:solidFill>
                <a:latin typeface="Book Antiqua" panose="02040602050305030304" pitchFamily="18" charset="0"/>
              </a:rPr>
              <a:t>EDSAC</a:t>
            </a:r>
            <a:br>
              <a:rPr lang="en-GB" altLang="en-US" sz="4000" b="1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Electronic Delay Automatic Storage Calculator</a:t>
            </a:r>
          </a:p>
        </p:txBody>
      </p:sp>
      <p:pic>
        <p:nvPicPr>
          <p:cNvPr id="22531" name="Picture 3" descr="Sir Douglas Hartree">
            <a:extLst>
              <a:ext uri="{FF2B5EF4-FFF2-40B4-BE49-F238E27FC236}">
                <a16:creationId xmlns:a16="http://schemas.microsoft.com/office/drawing/2014/main" id="{437D3DB7-E198-3C58-BFB4-4A095F6E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287178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rofessor Maurice Wilkes">
            <a:extLst>
              <a:ext uri="{FF2B5EF4-FFF2-40B4-BE49-F238E27FC236}">
                <a16:creationId xmlns:a16="http://schemas.microsoft.com/office/drawing/2014/main" id="{DE2F6726-23E9-E8DD-4750-94075081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382838"/>
            <a:ext cx="2859087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9ED64045-B14E-9D08-0D10-315D06318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165850"/>
            <a:ext cx="84248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latin typeface="Book Antiqua" panose="02040602050305030304" pitchFamily="18" charset="0"/>
              </a:rPr>
              <a:t>Professor Douglas Hartree	Dr. Maurice Wilkes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ir Joseph Lyons National Portrait Gallery">
            <a:extLst>
              <a:ext uri="{FF2B5EF4-FFF2-40B4-BE49-F238E27FC236}">
                <a16:creationId xmlns:a16="http://schemas.microsoft.com/office/drawing/2014/main" id="{1969022A-0F82-9AD5-C90B-69DE00DA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84538"/>
            <a:ext cx="24082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Barnett Salmon 1829-1897">
            <a:extLst>
              <a:ext uri="{FF2B5EF4-FFF2-40B4-BE49-F238E27FC236}">
                <a16:creationId xmlns:a16="http://schemas.microsoft.com/office/drawing/2014/main" id="{E19AD50D-E979-8249-AC66-4C4B64CB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19065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Isidore Gluckstein 1851-1920">
            <a:extLst>
              <a:ext uri="{FF2B5EF4-FFF2-40B4-BE49-F238E27FC236}">
                <a16:creationId xmlns:a16="http://schemas.microsoft.com/office/drawing/2014/main" id="{8CD3DB6D-7648-9186-E199-1DD123BA8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4813"/>
            <a:ext cx="17668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Montague Gluckstein 1854-1922">
            <a:extLst>
              <a:ext uri="{FF2B5EF4-FFF2-40B4-BE49-F238E27FC236}">
                <a16:creationId xmlns:a16="http://schemas.microsoft.com/office/drawing/2014/main" id="{05E396AA-4BAE-E09E-C7D2-0BDDE05C9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76250"/>
            <a:ext cx="16668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0">
            <a:extLst>
              <a:ext uri="{FF2B5EF4-FFF2-40B4-BE49-F238E27FC236}">
                <a16:creationId xmlns:a16="http://schemas.microsoft.com/office/drawing/2014/main" id="{7C00BADF-C67F-0EB1-2DB8-0B09575C8A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708275"/>
            <a:ext cx="9144000" cy="431800"/>
          </a:xfrm>
        </p:spPr>
        <p:txBody>
          <a:bodyPr anchor="ctr"/>
          <a:lstStyle/>
          <a:p>
            <a:pPr algn="l" eaLnBrk="1" hangingPunct="1"/>
            <a:r>
              <a:rPr lang="en-GB" altLang="en-US" sz="2800"/>
              <a:t>  </a:t>
            </a:r>
            <a:r>
              <a:rPr lang="en-GB" altLang="en-US" sz="2400" b="1"/>
              <a:t>Barnett Salmon             Isidore Gluckstein     Montague Gluckstein</a:t>
            </a:r>
          </a:p>
        </p:txBody>
      </p:sp>
      <p:sp>
        <p:nvSpPr>
          <p:cNvPr id="5127" name="Rectangle 11">
            <a:extLst>
              <a:ext uri="{FF2B5EF4-FFF2-40B4-BE49-F238E27FC236}">
                <a16:creationId xmlns:a16="http://schemas.microsoft.com/office/drawing/2014/main" id="{4FA5E1C1-F78E-51C6-035C-58D229B5F6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6308725"/>
            <a:ext cx="6400800" cy="3603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Joseph Lyons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C502EDA-7D63-9B90-8FFA-3B81A0B50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989138"/>
            <a:ext cx="8713788" cy="2519362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THE COMPANY “Can Do”  PRINCIPLE</a:t>
            </a:r>
            <a:br>
              <a:rPr lang="en-GB" altLang="en-US" sz="3600" b="1">
                <a:latin typeface="Book Antiqua" panose="02040602050305030304" pitchFamily="18" charset="0"/>
              </a:rPr>
            </a:br>
            <a:br>
              <a:rPr lang="en-GB" altLang="en-US" sz="3600" b="1">
                <a:latin typeface="Book Antiqua" panose="02040602050305030304" pitchFamily="18" charset="0"/>
              </a:rPr>
            </a:br>
            <a:r>
              <a:rPr lang="en-GB" altLang="en-US" sz="3600" b="1">
                <a:latin typeface="Book Antiqua" panose="0204060205030503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57D6F5E-1BA0-9A7B-18FC-99E010490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773238"/>
            <a:ext cx="8278812" cy="1295400"/>
          </a:xfrm>
        </p:spPr>
        <p:txBody>
          <a:bodyPr/>
          <a:lstStyle/>
          <a:p>
            <a:pPr eaLnBrk="1" hangingPunct="1"/>
            <a:br>
              <a:rPr lang="en-GB" altLang="en-US" sz="4000"/>
            </a:br>
            <a:br>
              <a:rPr lang="en-GB" altLang="en-US" sz="4000"/>
            </a:br>
            <a:br>
              <a:rPr lang="en-GB" altLang="en-US" sz="4000" b="1"/>
            </a:b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r>
              <a:rPr lang="en-GB" altLang="en-US" b="1">
                <a:latin typeface="Book Antiqua" panose="02040602050305030304" pitchFamily="18" charset="0"/>
              </a:rPr>
              <a:t>YONS</a:t>
            </a:r>
            <a:br>
              <a:rPr lang="en-GB" altLang="en-US">
                <a:latin typeface="Book Antiqua" panose="02040602050305030304" pitchFamily="18" charset="0"/>
              </a:rPr>
            </a:br>
            <a:r>
              <a:rPr lang="en-GB" altLang="en-US">
                <a:latin typeface="Book Antiqua" panose="02040602050305030304" pitchFamily="18" charset="0"/>
              </a:rPr>
              <a:t>           </a:t>
            </a:r>
            <a:br>
              <a:rPr lang="en-GB" altLang="en-US">
                <a:latin typeface="Book Antiqua" panose="02040602050305030304" pitchFamily="18" charset="0"/>
              </a:rPr>
            </a:br>
            <a:r>
              <a:rPr lang="en-GB" altLang="en-US">
                <a:latin typeface="Book Antiqua" panose="02040602050305030304" pitchFamily="18" charset="0"/>
              </a:rPr>
              <a:t>                </a:t>
            </a: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E</a:t>
            </a:r>
            <a:r>
              <a:rPr lang="en-GB" altLang="en-US" b="1">
                <a:latin typeface="Book Antiqua" panose="02040602050305030304" pitchFamily="18" charset="0"/>
              </a:rPr>
              <a:t>LECTRONIC</a:t>
            </a:r>
            <a:r>
              <a:rPr lang="en-GB" altLang="en-US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br>
              <a:rPr lang="en-GB" altLang="en-US">
                <a:latin typeface="Book Antiqua" panose="02040602050305030304" pitchFamily="18" charset="0"/>
              </a:rPr>
            </a:br>
            <a:br>
              <a:rPr lang="en-GB" altLang="en-US">
                <a:latin typeface="Book Antiqua" panose="02040602050305030304" pitchFamily="18" charset="0"/>
              </a:rPr>
            </a:br>
            <a:r>
              <a:rPr lang="en-GB" altLang="en-US">
                <a:latin typeface="Book Antiqua" panose="02040602050305030304" pitchFamily="18" charset="0"/>
              </a:rPr>
              <a:t>        </a:t>
            </a: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O</a:t>
            </a:r>
            <a:r>
              <a:rPr lang="en-GB" altLang="en-US" b="1">
                <a:latin typeface="Book Antiqua" panose="02040602050305030304" pitchFamily="18" charset="0"/>
              </a:rPr>
              <a:t>FFICE</a:t>
            </a:r>
            <a:br>
              <a:rPr lang="en-GB" altLang="en-US" b="1"/>
            </a:br>
            <a:endParaRPr lang="en-GB" altLang="en-US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A9747F01-17BD-40D7-C07B-4B0354792B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l" eaLnBrk="1" hangingPunct="1"/>
            <a:br>
              <a:rPr lang="en-GB" altLang="en-US"/>
            </a:br>
            <a:br>
              <a:rPr lang="en-GB" altLang="en-US"/>
            </a:br>
            <a:br>
              <a:rPr lang="en-GB" altLang="en-US"/>
            </a:br>
            <a:r>
              <a:rPr lang="en-GB" altLang="en-US" sz="4000" b="1"/>
              <a:t>Advert in Scientific Journal </a:t>
            </a:r>
            <a:r>
              <a:rPr lang="en-GB" altLang="en-US" sz="4000" b="1" i="1"/>
              <a:t>Nature</a:t>
            </a:r>
            <a:r>
              <a:rPr lang="en-GB" altLang="en-US" sz="4000" b="1"/>
              <a:t> 1948:</a:t>
            </a:r>
            <a:br>
              <a:rPr lang="en-GB" altLang="en-US" sz="4000" b="1"/>
            </a:br>
            <a:br>
              <a:rPr lang="en-GB" altLang="en-US"/>
            </a:br>
            <a:r>
              <a:rPr lang="en-GB" altLang="en-US" sz="3600" b="1" i="1"/>
              <a:t>Wanted: A qualified engineer with experience of television design and ultra high frequency techniques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DCCA72A-BCD2-1DB8-A1C4-5ECC8A7E19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7773988" cy="747713"/>
          </a:xfrm>
        </p:spPr>
        <p:txBody>
          <a:bodyPr anchor="ctr"/>
          <a:lstStyle/>
          <a:p>
            <a:pPr eaLnBrk="1" hangingPunct="1"/>
            <a:br>
              <a:rPr lang="en-GB" altLang="en-US" sz="4000" b="1">
                <a:solidFill>
                  <a:schemeClr val="bg1"/>
                </a:solidFill>
              </a:rPr>
            </a:br>
            <a:r>
              <a:rPr lang="en-GB" altLang="en-US" sz="4000" b="1">
                <a:solidFill>
                  <a:schemeClr val="bg1"/>
                </a:solidFill>
              </a:rPr>
              <a:t>      </a:t>
            </a:r>
            <a:r>
              <a:rPr lang="en-GB" altLang="en-US" sz="4000" b="1"/>
              <a:t>LEO</a:t>
            </a:r>
            <a:r>
              <a:rPr lang="en-GB" altLang="en-US" sz="4000" b="1">
                <a:solidFill>
                  <a:schemeClr val="bg1"/>
                </a:solidFill>
              </a:rPr>
              <a:t> </a:t>
            </a:r>
            <a:r>
              <a:rPr lang="en-GB" altLang="en-US" sz="3600" b="1">
                <a:latin typeface="Book Antiqua" panose="02040602050305030304" pitchFamily="18" charset="0"/>
              </a:rPr>
              <a:t>CHIEF ENGINEER </a:t>
            </a:r>
            <a:br>
              <a:rPr lang="en-GB" altLang="en-US" sz="3600" b="1">
                <a:latin typeface="Book Antiqua" panose="02040602050305030304" pitchFamily="18" charset="0"/>
              </a:rPr>
            </a:br>
            <a:br>
              <a:rPr lang="en-GB" altLang="en-US" sz="3600" b="1">
                <a:latin typeface="Book Antiqua" panose="02040602050305030304" pitchFamily="18" charset="0"/>
              </a:rPr>
            </a:br>
            <a:endParaRPr lang="en-GB" altLang="en-US" sz="3600" b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2C8B8434-27BD-8FCA-EFB7-CC40BB80F6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876925"/>
            <a:ext cx="6400800" cy="57626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         Dr John Pinkerton</a:t>
            </a:r>
          </a:p>
        </p:txBody>
      </p:sp>
      <p:pic>
        <p:nvPicPr>
          <p:cNvPr id="26628" name="Picture 8" descr="Pinkerton">
            <a:extLst>
              <a:ext uri="{FF2B5EF4-FFF2-40B4-BE49-F238E27FC236}">
                <a16:creationId xmlns:a16="http://schemas.microsoft.com/office/drawing/2014/main" id="{F01244F0-88D7-84DB-C262-16435CB7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31908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A5EB4E8-DC4F-DA8D-A4F6-7F3D6354C7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647700"/>
          </a:xfrm>
        </p:spPr>
        <p:txBody>
          <a:bodyPr anchor="ctr"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LEO PROJECT MANAGEMENT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A8267E8-2A1F-8DBA-F217-D4439DEF3E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47813" y="5516563"/>
            <a:ext cx="6400800" cy="64928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altLang="en-US" sz="3600" b="1">
                <a:solidFill>
                  <a:srgbClr val="FF0000"/>
                </a:solidFill>
              </a:rPr>
              <a:t>            </a:t>
            </a: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TR Thompson</a:t>
            </a:r>
          </a:p>
        </p:txBody>
      </p:sp>
      <p:pic>
        <p:nvPicPr>
          <p:cNvPr id="27652" name="Picture 4" descr="TR Thompson">
            <a:extLst>
              <a:ext uri="{FF2B5EF4-FFF2-40B4-BE49-F238E27FC236}">
                <a16:creationId xmlns:a16="http://schemas.microsoft.com/office/drawing/2014/main" id="{78DF046E-7E23-E423-A01A-A600C572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341438"/>
            <a:ext cx="28670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B3AB54D1-02C1-BDF1-33AC-CED572FD5F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 anchor="ctr"/>
          <a:lstStyle/>
          <a:p>
            <a:pPr algn="l" eaLnBrk="1" hangingPunct="1"/>
            <a:r>
              <a:rPr lang="en-GB" altLang="en-US" sz="3600" b="1"/>
              <a:t>   LEO </a:t>
            </a:r>
            <a:r>
              <a:rPr lang="en-GB" altLang="en-US" sz="3600" b="1">
                <a:latin typeface="Book Antiqua" panose="02040602050305030304" pitchFamily="18" charset="0"/>
              </a:rPr>
              <a:t>OPERATIONAL DEVELOPMENT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E460399E-A5C0-7700-F2B0-78AEC3706A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5589588"/>
            <a:ext cx="6400800" cy="576262"/>
          </a:xfrm>
        </p:spPr>
        <p:txBody>
          <a:bodyPr/>
          <a:lstStyle/>
          <a:p>
            <a:pPr algn="l" eaLnBrk="1" hangingPunct="1"/>
            <a:r>
              <a:rPr lang="en-GB" altLang="en-US" sz="3600" b="1">
                <a:solidFill>
                  <a:srgbClr val="FF0000"/>
                </a:solidFill>
              </a:rPr>
              <a:t>            </a:t>
            </a: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David Caminer</a:t>
            </a:r>
          </a:p>
        </p:txBody>
      </p:sp>
      <p:pic>
        <p:nvPicPr>
          <p:cNvPr id="28676" name="Picture 5" descr="David Caminer">
            <a:extLst>
              <a:ext uri="{FF2B5EF4-FFF2-40B4-BE49-F238E27FC236}">
                <a16:creationId xmlns:a16="http://schemas.microsoft.com/office/drawing/2014/main" id="{9766573D-1E6C-0CD3-A53C-544359445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413"/>
            <a:ext cx="29908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7">
            <a:extLst>
              <a:ext uri="{FF2B5EF4-FFF2-40B4-BE49-F238E27FC236}">
                <a16:creationId xmlns:a16="http://schemas.microsoft.com/office/drawing/2014/main" id="{5FF8F8E0-0E6A-2662-1DCB-0878A5326B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609600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LEO 1 : Cadby Hall, 1951</a:t>
            </a:r>
          </a:p>
        </p:txBody>
      </p:sp>
      <p:pic>
        <p:nvPicPr>
          <p:cNvPr id="29699" name="Picture 3" descr="LEO-1-Control-Desk-wideview">
            <a:extLst>
              <a:ext uri="{FF2B5EF4-FFF2-40B4-BE49-F238E27FC236}">
                <a16:creationId xmlns:a16="http://schemas.microsoft.com/office/drawing/2014/main" id="{468284A6-37E1-A991-A888-561EA2AE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6113"/>
            <a:ext cx="7775575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6" name="SOUNDS LEO at play solo. #2 (2015_11_26 18_46_43 UTC).mp3">
            <a:hlinkClick r:id="" action="ppaction://media"/>
            <a:extLst>
              <a:ext uri="{FF2B5EF4-FFF2-40B4-BE49-F238E27FC236}">
                <a16:creationId xmlns:a16="http://schemas.microsoft.com/office/drawing/2014/main" id="{9D02FBC8-10F7-0B33-46AD-924268F67DE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3201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7" name="SOUNDS LEO at play solo. #1 (2015_12_05 19_51_29 UTC).mp3">
            <a:hlinkClick r:id="" action="ppaction://media"/>
            <a:extLst>
              <a:ext uri="{FF2B5EF4-FFF2-40B4-BE49-F238E27FC236}">
                <a16:creationId xmlns:a16="http://schemas.microsoft.com/office/drawing/2014/main" id="{F6578D66-908D-5AD6-7BAE-C47BB4507FEC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LEO-1-Control-Desk-wideview">
            <a:extLst>
              <a:ext uri="{FF2B5EF4-FFF2-40B4-BE49-F238E27FC236}">
                <a16:creationId xmlns:a16="http://schemas.microsoft.com/office/drawing/2014/main" id="{2EF49F8A-F7D4-B3FC-2435-1832B2EC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6113"/>
            <a:ext cx="7775575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6" fill="hold"/>
                                        <p:tgtEl>
                                          <p:spTgt spid="2560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0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62" fill="hold"/>
                                        <p:tgtEl>
                                          <p:spTgt spid="2560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0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0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E377C6F5-63D7-2265-7F6A-FBAB3BF8D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805488"/>
            <a:ext cx="8496300" cy="647700"/>
          </a:xfrm>
        </p:spPr>
        <p:txBody>
          <a:bodyPr/>
          <a:lstStyle/>
          <a:p>
            <a:pPr eaLnBrk="1" hangingPunct="1"/>
            <a:r>
              <a:rPr lang="en-GB" altLang="en-US" sz="4000" b="1"/>
              <a:t>  Computer Vacuum Tube </a:t>
            </a:r>
          </a:p>
        </p:txBody>
      </p:sp>
      <p:pic>
        <p:nvPicPr>
          <p:cNvPr id="30723" name="Picture 5" descr="Vacuum Tubes (2)">
            <a:extLst>
              <a:ext uri="{FF2B5EF4-FFF2-40B4-BE49-F238E27FC236}">
                <a16:creationId xmlns:a16="http://schemas.microsoft.com/office/drawing/2014/main" id="{A88370E7-F9B5-ABAE-FEE7-375C9BF8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65175"/>
            <a:ext cx="24955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7">
            <a:extLst>
              <a:ext uri="{FF2B5EF4-FFF2-40B4-BE49-F238E27FC236}">
                <a16:creationId xmlns:a16="http://schemas.microsoft.com/office/drawing/2014/main" id="{9C5A6696-C4F6-2EB4-42B8-046BD39273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609600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LEO 1 : Cadby Hall, 1951</a:t>
            </a:r>
          </a:p>
        </p:txBody>
      </p:sp>
      <p:pic>
        <p:nvPicPr>
          <p:cNvPr id="31747" name="Picture 3" descr="LEO-1-Control-Desk-wideview">
            <a:extLst>
              <a:ext uri="{FF2B5EF4-FFF2-40B4-BE49-F238E27FC236}">
                <a16:creationId xmlns:a16="http://schemas.microsoft.com/office/drawing/2014/main" id="{8AD83F1C-3E75-2E03-7BEB-1328A91C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6113"/>
            <a:ext cx="7775575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2" name="SOUNDS LEO at play solo. #2 (2015_11_26 18_46_43 UTC).mp3">
            <a:hlinkClick r:id="" action="ppaction://media"/>
            <a:extLst>
              <a:ext uri="{FF2B5EF4-FFF2-40B4-BE49-F238E27FC236}">
                <a16:creationId xmlns:a16="http://schemas.microsoft.com/office/drawing/2014/main" id="{1F76D8FE-34D5-2DA4-9334-8920DF10484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3201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3" name="SOUNDS LEO at play solo. #1 (2015_12_05 19_51_29 UTC).mp3">
            <a:hlinkClick r:id="" action="ppaction://media"/>
            <a:extLst>
              <a:ext uri="{FF2B5EF4-FFF2-40B4-BE49-F238E27FC236}">
                <a16:creationId xmlns:a16="http://schemas.microsoft.com/office/drawing/2014/main" id="{4588244A-51B7-F612-103E-E84D2788059D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5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6" fill="hold"/>
                                        <p:tgtEl>
                                          <p:spTgt spid="565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2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525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5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62" fill="hold"/>
                                        <p:tgtEl>
                                          <p:spTgt spid="565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25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525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>
            <a:extLst>
              <a:ext uri="{FF2B5EF4-FFF2-40B4-BE49-F238E27FC236}">
                <a16:creationId xmlns:a16="http://schemas.microsoft.com/office/drawing/2014/main" id="{CFFA2116-4835-B3A0-EA30-1AF1413A59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88" y="1125538"/>
            <a:ext cx="8964612" cy="1757362"/>
          </a:xfrm>
        </p:spPr>
        <p:txBody>
          <a:bodyPr anchor="ctr"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FIRST OPERATIONAL</a:t>
            </a:r>
            <a:r>
              <a:rPr lang="en-GB" altLang="en-US" sz="4400" b="1">
                <a:latin typeface="Book Antiqua" panose="02040602050305030304" pitchFamily="18" charset="0"/>
              </a:rPr>
              <a:t> </a:t>
            </a:r>
            <a:r>
              <a:rPr lang="en-GB" altLang="en-US" sz="3600" b="1">
                <a:latin typeface="Book Antiqua" panose="02040602050305030304" pitchFamily="18" charset="0"/>
              </a:rPr>
              <a:t>PROGRAM</a:t>
            </a:r>
          </a:p>
        </p:txBody>
      </p:sp>
      <p:sp>
        <p:nvSpPr>
          <p:cNvPr id="32771" name="Rectangle 6">
            <a:extLst>
              <a:ext uri="{FF2B5EF4-FFF2-40B4-BE49-F238E27FC236}">
                <a16:creationId xmlns:a16="http://schemas.microsoft.com/office/drawing/2014/main" id="{F95C140C-5BEA-C4E5-DC2E-1CC2DA5BF0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3141663"/>
            <a:ext cx="6400800" cy="1752600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FFFF00"/>
                </a:solidFill>
                <a:latin typeface="Book Antiqua" panose="02040602050305030304" pitchFamily="18" charset="0"/>
              </a:rPr>
              <a:t>November 1951</a:t>
            </a:r>
          </a:p>
          <a:p>
            <a:pPr eaLnBrk="1" hangingPunct="1"/>
            <a:endParaRPr lang="en-GB" altLang="en-US" sz="36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eaLnBrk="1" hangingPunct="1"/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BAKERY VALUATIONS</a:t>
            </a:r>
          </a:p>
          <a:p>
            <a:pPr eaLnBrk="1" hangingPunct="1"/>
            <a:endParaRPr lang="en-GB" altLang="en-US" sz="3600" b="1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>
            <a:extLst>
              <a:ext uri="{FF2B5EF4-FFF2-40B4-BE49-F238E27FC236}">
                <a16:creationId xmlns:a16="http://schemas.microsoft.com/office/drawing/2014/main" id="{B7F90480-6B38-6318-A2D2-89222C929DD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Book Antiqua" panose="02040602050305030304" pitchFamily="18" charset="0"/>
              </a:rPr>
              <a:t>1887: Queen Victoria’s Golden Jubilee Year</a:t>
            </a:r>
          </a:p>
        </p:txBody>
      </p:sp>
      <p:pic>
        <p:nvPicPr>
          <p:cNvPr id="6147" name="Picture 1028">
            <a:extLst>
              <a:ext uri="{FF2B5EF4-FFF2-40B4-BE49-F238E27FC236}">
                <a16:creationId xmlns:a16="http://schemas.microsoft.com/office/drawing/2014/main" id="{BF391A24-200F-388F-DB01-3BEE1000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20780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2B4B2648-0A37-1229-8AFF-F3412D61E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410200"/>
            <a:ext cx="628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3600">
                <a:solidFill>
                  <a:srgbClr val="00FF99"/>
                </a:solidFill>
                <a:latin typeface="Book Antiqua" panose="02040602050305030304" pitchFamily="18" charset="0"/>
              </a:rPr>
              <a:t>Newcastle Jubilee Exhibition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D6F73EDB-E555-5482-7B52-9D2A0CBE4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32131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3600" b="1">
                <a:solidFill>
                  <a:srgbClr val="FFFF00"/>
                </a:solidFill>
                <a:latin typeface="Book Antiqua" panose="02040602050305030304" pitchFamily="18" charset="0"/>
              </a:rPr>
              <a:t>December 1953</a:t>
            </a:r>
          </a:p>
          <a:p>
            <a:pPr algn="ctr" eaLnBrk="1" hangingPunct="1">
              <a:buFontTx/>
              <a:buNone/>
            </a:pPr>
            <a:endParaRPr lang="en-GB" altLang="en-US" sz="36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COMPANY PAY ROLL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683CAB69-C6F0-25FF-75CD-EB3317E61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820150" cy="2232025"/>
          </a:xfrm>
          <a:noFill/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SECOND OPERATIONAL PROGRAM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B4A1E4F-C076-CE44-70C9-6244FC5CE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893175" cy="3106738"/>
          </a:xfrm>
        </p:spPr>
        <p:txBody>
          <a:bodyPr/>
          <a:lstStyle/>
          <a:p>
            <a:pPr algn="l" eaLnBrk="1" hangingPunct="1"/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/>
              <a:t>     </a:t>
            </a:r>
            <a:r>
              <a:rPr lang="en-GB" altLang="en-US" sz="4000" b="1">
                <a:latin typeface="Book Antiqua" panose="02040602050305030304" pitchFamily="18" charset="0"/>
              </a:rPr>
              <a:t>       BUREAU ACTIVITY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                </a:t>
            </a:r>
            <a:b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              </a:t>
            </a:r>
            <a:b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INLAND REVENUE: TAX TABLES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FB5BC40-3C14-42F0-DF3A-6D51F7062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893175" cy="3106738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/>
              <a:t>     </a:t>
            </a:r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MORE   BUREAU ACTIVITIES 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            </a:t>
            </a:r>
            <a:b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INLAND REVENUE: TAX TABLES</a:t>
            </a:r>
            <a:b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br>
              <a:rPr lang="en-GB" altLang="en-US" sz="2800" b="1">
                <a:latin typeface="Book Antiqua" panose="02040602050305030304" pitchFamily="18" charset="0"/>
              </a:rPr>
            </a:b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MET OFFICE: WEATHER FORECASTING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BAB6DDC2-96E8-05B5-8E2A-D01DDD23C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Now for LEO II………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2866C4B-6181-6E69-1C07-3B705DDF0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pPr eaLnBrk="1" hangingPunct="1"/>
            <a:r>
              <a:rPr lang="en-GB" altLang="en-US" sz="3600" b="1"/>
              <a:t>LEO II at Elms House, Cadby  Hall</a:t>
            </a:r>
          </a:p>
        </p:txBody>
      </p:sp>
      <p:pic>
        <p:nvPicPr>
          <p:cNvPr id="37891" name="Picture 9" descr="LEO II-at WD&amp;HO-Wills">
            <a:extLst>
              <a:ext uri="{FF2B5EF4-FFF2-40B4-BE49-F238E27FC236}">
                <a16:creationId xmlns:a16="http://schemas.microsoft.com/office/drawing/2014/main" id="{11391800-DB36-8476-1B83-9A8714CA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6553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Leo Computers Ltd, Minerva Road">
            <a:extLst>
              <a:ext uri="{FF2B5EF4-FFF2-40B4-BE49-F238E27FC236}">
                <a16:creationId xmlns:a16="http://schemas.microsoft.com/office/drawing/2014/main" id="{9806F746-7848-788B-8131-DA528134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0225"/>
            <a:ext cx="69135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7">
            <a:extLst>
              <a:ext uri="{FF2B5EF4-FFF2-40B4-BE49-F238E27FC236}">
                <a16:creationId xmlns:a16="http://schemas.microsoft.com/office/drawing/2014/main" id="{83216A13-F4A3-863B-8329-5BE5050B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021388"/>
            <a:ext cx="4895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2"/>
                </a:solidFill>
                <a:latin typeface="Book Antiqua" panose="02040602050305030304" pitchFamily="18" charset="0"/>
              </a:rPr>
              <a:t>Minerva Road, Acton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E7C0AF16-281E-503F-9CE8-7398A3FA5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5949950"/>
            <a:ext cx="87852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       </a:t>
            </a:r>
            <a:r>
              <a:rPr lang="en-GB" altLang="en-US">
                <a:solidFill>
                  <a:schemeClr val="tx2"/>
                </a:solidFill>
                <a:latin typeface="Book Antiqua" panose="02040602050305030304" pitchFamily="18" charset="0"/>
              </a:rPr>
              <a:t>LEO II BUREAU, HARTREE HOUSE</a:t>
            </a:r>
            <a:r>
              <a:rPr lang="en-GB" altLang="en-US" sz="4000">
                <a:solidFill>
                  <a:schemeClr val="tx2"/>
                </a:solidFill>
              </a:rPr>
              <a:t> </a:t>
            </a:r>
            <a:br>
              <a:rPr lang="en-GB" altLang="en-US" sz="4000">
                <a:solidFill>
                  <a:schemeClr val="tx2"/>
                </a:solidFill>
              </a:rPr>
            </a:br>
            <a:endParaRPr lang="en-GB" altLang="en-US" sz="40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2"/>
                </a:solidFill>
              </a:rPr>
              <a:t>              </a:t>
            </a:r>
            <a:endParaRPr lang="en-GB" altLang="en-US" sz="2800" b="0">
              <a:solidFill>
                <a:schemeClr val="tx2"/>
              </a:solidFill>
            </a:endParaRPr>
          </a:p>
        </p:txBody>
      </p:sp>
      <p:pic>
        <p:nvPicPr>
          <p:cNvPr id="39939" name="Picture 6" descr="Whiteleys">
            <a:extLst>
              <a:ext uri="{FF2B5EF4-FFF2-40B4-BE49-F238E27FC236}">
                <a16:creationId xmlns:a16="http://schemas.microsoft.com/office/drawing/2014/main" id="{D48C552C-459C-0236-1FB4-97C06188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6985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7">
            <a:extLst>
              <a:ext uri="{FF2B5EF4-FFF2-40B4-BE49-F238E27FC236}">
                <a16:creationId xmlns:a16="http://schemas.microsoft.com/office/drawing/2014/main" id="{E2A423EE-30F4-9501-D9F9-966A7580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96875" y="549275"/>
            <a:ext cx="8893175" cy="504825"/>
          </a:xfrm>
        </p:spPr>
        <p:txBody>
          <a:bodyPr/>
          <a:lstStyle/>
          <a:p>
            <a:pPr algn="l" eaLnBrk="1" hangingPunct="1"/>
            <a:r>
              <a:rPr lang="en-GB" altLang="en-US" sz="3200" b="1">
                <a:solidFill>
                  <a:srgbClr val="FF0000"/>
                </a:solidFill>
                <a:latin typeface="Book Antiqua" panose="02040602050305030304" pitchFamily="18" charset="0"/>
              </a:rPr>
              <a:t>           Whiteleys Department Store, Bayswater</a:t>
            </a:r>
            <a:br>
              <a:rPr lang="en-GB" altLang="en-US" sz="3600">
                <a:latin typeface="Book Antiqua" panose="02040602050305030304" pitchFamily="18" charset="0"/>
              </a:rPr>
            </a:br>
            <a:endParaRPr lang="en-GB" altLang="en-US" sz="360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9CD3EDAC-0B76-291B-7A42-BC5AD0D35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00213"/>
            <a:ext cx="7772400" cy="936625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Book Antiqua" panose="02040602050305030304" pitchFamily="18" charset="0"/>
              </a:rPr>
              <a:t>LEO II BUREAU ACTIVITIES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Pay Rolls for</a:t>
            </a:r>
            <a:br>
              <a:rPr lang="en-GB" altLang="en-US" sz="4000"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FORD MOTOR CO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A992061-EA6C-A30C-33D4-B5AA1F067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00213"/>
            <a:ext cx="7772400" cy="936625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LEO II BUREAU ACTIVITIES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Pay Rolls for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FORD MOTOR CO</a:t>
            </a: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KODAK</a:t>
            </a:r>
            <a:br>
              <a:rPr lang="en-GB" altLang="en-US" sz="4000" b="1">
                <a:solidFill>
                  <a:srgbClr val="FF0000"/>
                </a:solidFill>
              </a:rPr>
            </a:br>
            <a:endParaRPr lang="en-GB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790673F-EDC0-6BC7-5BB6-B6229A1E7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00213"/>
            <a:ext cx="7772400" cy="936625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LEO II BUREAU ACTIVITIES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Pay Rolls for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FORD MOTOR CO</a:t>
            </a: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KODAK</a:t>
            </a: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4000" b="1">
                <a:solidFill>
                  <a:srgbClr val="FF0000"/>
                </a:solidFill>
                <a:latin typeface="Book Antiqua" panose="02040602050305030304" pitchFamily="18" charset="0"/>
              </a:rPr>
              <a:t>TATE &amp; LYLE</a:t>
            </a:r>
            <a:br>
              <a:rPr lang="en-GB" altLang="en-US" sz="4000" b="1">
                <a:solidFill>
                  <a:schemeClr val="bg1"/>
                </a:solidFill>
              </a:rPr>
            </a:br>
            <a:endParaRPr lang="en-GB" alt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lympia grand_venue_london_event_0">
            <a:extLst>
              <a:ext uri="{FF2B5EF4-FFF2-40B4-BE49-F238E27FC236}">
                <a16:creationId xmlns:a16="http://schemas.microsoft.com/office/drawing/2014/main" id="{CAD99A78-B6C0-0A46-7E24-40F1BE26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3883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12531376-8B75-7165-B0D5-1CE0CC7E0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501332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Grand Hall, Olympia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>
            <a:extLst>
              <a:ext uri="{FF2B5EF4-FFF2-40B4-BE49-F238E27FC236}">
                <a16:creationId xmlns:a16="http://schemas.microsoft.com/office/drawing/2014/main" id="{533B0EB4-5299-F761-42B7-A2C2A1192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812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FF00"/>
                </a:solidFill>
                <a:latin typeface="Book Antiqua" panose="02040602050305030304" pitchFamily="18" charset="0"/>
              </a:rPr>
              <a:t>Princess Elizabeth visits Cadby Hall, </a:t>
            </a:r>
            <a:br>
              <a:rPr lang="en-GB" altLang="en-US" sz="360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en-GB" altLang="en-US" sz="3600">
                <a:solidFill>
                  <a:srgbClr val="FFFF00"/>
                </a:solidFill>
                <a:latin typeface="Book Antiqua" panose="02040602050305030304" pitchFamily="18" charset="0"/>
              </a:rPr>
              <a:t>             15</a:t>
            </a:r>
            <a:r>
              <a:rPr lang="en-GB" altLang="en-US" sz="3600" baseline="30000">
                <a:solidFill>
                  <a:srgbClr val="FFFF00"/>
                </a:solidFill>
                <a:latin typeface="Book Antiqua" panose="02040602050305030304" pitchFamily="18" charset="0"/>
              </a:rPr>
              <a:t>th</a:t>
            </a:r>
            <a:r>
              <a:rPr lang="en-GB" altLang="en-US" sz="3600">
                <a:solidFill>
                  <a:srgbClr val="FFFF00"/>
                </a:solidFill>
                <a:latin typeface="Book Antiqua" panose="02040602050305030304" pitchFamily="18" charset="0"/>
              </a:rPr>
              <a:t> February 1951</a:t>
            </a:r>
          </a:p>
        </p:txBody>
      </p:sp>
      <p:pic>
        <p:nvPicPr>
          <p:cNvPr id="44035" name="Picture 4" descr="A white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42CB08AB-D61B-16CC-603E-CF9E7C31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46238"/>
            <a:ext cx="81280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DDB81D32-6BBE-EBBE-D0DC-EE24094FF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661025"/>
            <a:ext cx="8424863" cy="936625"/>
          </a:xfrm>
        </p:spPr>
        <p:txBody>
          <a:bodyPr/>
          <a:lstStyle/>
          <a:p>
            <a:r>
              <a:rPr lang="en-GB" altLang="en-US" sz="2400" b="1">
                <a:latin typeface="Book Antiqua" panose="02040602050305030304" pitchFamily="18" charset="0"/>
              </a:rPr>
              <a:t>Princess Elizabeth visits Cadby Hall, Bakery Department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15</a:t>
            </a:r>
            <a:r>
              <a:rPr lang="en-GB" altLang="en-US" sz="2400" b="1" baseline="30000">
                <a:latin typeface="Book Antiqua" panose="02040602050305030304" pitchFamily="18" charset="0"/>
              </a:rPr>
              <a:t>th</a:t>
            </a:r>
            <a:r>
              <a:rPr lang="en-GB" altLang="en-US" sz="2400" b="1">
                <a:latin typeface="Book Antiqua" panose="02040602050305030304" pitchFamily="18" charset="0"/>
              </a:rPr>
              <a:t> FebruPary 1951</a:t>
            </a:r>
          </a:p>
        </p:txBody>
      </p:sp>
      <p:pic>
        <p:nvPicPr>
          <p:cNvPr id="45059" name="Picture 3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1EE6FE33-776F-4E27-D84F-CE974471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49847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1AC93CDB-37B3-C839-D71F-DEF095894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21388"/>
            <a:ext cx="8458200" cy="647700"/>
          </a:xfrm>
        </p:spPr>
        <p:txBody>
          <a:bodyPr/>
          <a:lstStyle/>
          <a:p>
            <a:pPr algn="l" eaLnBrk="1" hangingPunct="1"/>
            <a:r>
              <a:rPr lang="en-GB" altLang="en-US" sz="2400" b="1"/>
              <a:t>        </a:t>
            </a:r>
            <a:r>
              <a:rPr lang="en-GB" altLang="en-US" sz="2400" b="1">
                <a:latin typeface="Book Antiqua" panose="02040602050305030304" pitchFamily="18" charset="0"/>
              </a:rPr>
              <a:t>The Duke of Edinburgh visits Leo Computers Ltd,1960</a:t>
            </a:r>
          </a:p>
        </p:txBody>
      </p:sp>
      <p:pic>
        <p:nvPicPr>
          <p:cNvPr id="46083" name="Picture 5" descr="Duke of Edinburgh March 1960 during visit to Minerva Rd, Acton">
            <a:extLst>
              <a:ext uri="{FF2B5EF4-FFF2-40B4-BE49-F238E27FC236}">
                <a16:creationId xmlns:a16="http://schemas.microsoft.com/office/drawing/2014/main" id="{6AE7051F-E775-0DAC-CA47-CB4F915C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76250"/>
            <a:ext cx="71278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69FF413-7F40-8FD2-9FCD-A05C2E4C58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133600"/>
            <a:ext cx="8642350" cy="1470025"/>
          </a:xfrm>
        </p:spPr>
        <p:txBody>
          <a:bodyPr anchor="ctr"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4000" b="1">
                <a:latin typeface="Book Antiqua" panose="02040602050305030304" pitchFamily="18" charset="0"/>
              </a:rPr>
              <a:t>SALES OF LEO II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WD &amp; HO WILLS    (2 LEOs)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BRITISH OXYGEN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MINISTRY OF PENSIONS &amp; NATIONAL INSURANCE 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STANDARD MOTOR CO</a:t>
            </a: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FORD MOTOR CO  (2 LEOs)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ILFORD FILMS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STEWARTS &amp; LLOYDS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LEO III 7 Elms House00010002">
            <a:extLst>
              <a:ext uri="{FF2B5EF4-FFF2-40B4-BE49-F238E27FC236}">
                <a16:creationId xmlns:a16="http://schemas.microsoft.com/office/drawing/2014/main" id="{B1713DCD-F28F-885E-5969-91AFD438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6423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5DB35061-8767-C153-E376-2945B2AFB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3175" cy="476250"/>
          </a:xfrm>
        </p:spPr>
        <p:txBody>
          <a:bodyPr/>
          <a:lstStyle/>
          <a:p>
            <a:pPr eaLnBrk="1" hangingPunct="1"/>
            <a:r>
              <a:rPr lang="en-GB" altLang="en-US" sz="3200" b="1">
                <a:solidFill>
                  <a:srgbClr val="FFFF00"/>
                </a:solidFill>
              </a:rPr>
              <a:t>LEO III at Elms House, Cadby Hall, 1962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4AA63A1E-D382-F8E9-E7FE-52D6B0F942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5734050"/>
            <a:ext cx="7772400" cy="719138"/>
          </a:xfrm>
        </p:spPr>
        <p:txBody>
          <a:bodyPr anchor="ctr"/>
          <a:lstStyle/>
          <a:p>
            <a:pPr eaLnBrk="1" hangingPunct="1"/>
            <a:r>
              <a:rPr lang="en-GB" altLang="en-US" sz="3200" b="1">
                <a:solidFill>
                  <a:srgbClr val="FFFF00"/>
                </a:solidFill>
                <a:latin typeface="Book Antiqua" panose="02040602050305030304" pitchFamily="18" charset="0"/>
              </a:rPr>
              <a:t>Hartree House</a:t>
            </a:r>
            <a:br>
              <a:rPr lang="en-GB" altLang="en-US" sz="3200" b="1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en-GB" altLang="en-US" sz="3200" b="1">
                <a:solidFill>
                  <a:srgbClr val="FFFF00"/>
                </a:solidFill>
                <a:latin typeface="Book Antiqua" panose="02040602050305030304" pitchFamily="18" charset="0"/>
              </a:rPr>
              <a:t>Whiteleys Department Store,Bayswater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8B1A7E07-7ADE-7962-CC4E-1FE403AD42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47813" y="188913"/>
            <a:ext cx="6400800" cy="287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LEO III arrives at the Bureau</a:t>
            </a:r>
          </a:p>
        </p:txBody>
      </p:sp>
      <p:pic>
        <p:nvPicPr>
          <p:cNvPr id="49156" name="Picture 6" descr="LEO 3 Delivery to Whiteley's, 1962 (2)Rev">
            <a:extLst>
              <a:ext uri="{FF2B5EF4-FFF2-40B4-BE49-F238E27FC236}">
                <a16:creationId xmlns:a16="http://schemas.microsoft.com/office/drawing/2014/main" id="{E9DAEB18-489B-8C1D-ACFA-D1DEE48E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947738"/>
            <a:ext cx="34575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LEO 3 Delivery to Whiteley's, 1962 (3)">
            <a:extLst>
              <a:ext uri="{FF2B5EF4-FFF2-40B4-BE49-F238E27FC236}">
                <a16:creationId xmlns:a16="http://schemas.microsoft.com/office/drawing/2014/main" id="{920F8548-2F9C-0786-692B-25C3E626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449388"/>
            <a:ext cx="3671887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4DE8738-D501-6978-A53E-420FD0B19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792162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br>
              <a:rPr lang="en-GB" altLang="en-US" sz="4000" b="1"/>
            </a:br>
            <a:r>
              <a:rPr lang="en-GB" altLang="en-US" sz="3600" b="1">
                <a:latin typeface="Book Antiqua" panose="02040602050305030304" pitchFamily="18" charset="0"/>
              </a:rPr>
              <a:t>SALES OF LEO III</a:t>
            </a:r>
            <a:br>
              <a:rPr lang="en-GB" altLang="en-US" sz="4000" b="1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altLang="en-US" sz="3200" b="1">
                <a:solidFill>
                  <a:schemeClr val="bg1"/>
                </a:solidFill>
                <a:latin typeface="Book Antiqua" panose="02040602050305030304" pitchFamily="18" charset="0"/>
              </a:rPr>
              <a:t>58 LEOs including:</a:t>
            </a:r>
            <a:br>
              <a:rPr lang="en-GB" altLang="en-US" sz="3200" b="1">
                <a:solidFill>
                  <a:srgbClr val="3366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DUNLOP RUBBER</a:t>
            </a:r>
            <a:r>
              <a:rPr lang="en-GB" altLang="en-US" sz="240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br>
              <a:rPr lang="en-GB" altLang="en-US" sz="240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BRITISH OXYGEN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SHELL MEX AND BP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ROYAL BANK OF SCOTLAND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CEREBOS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HJ HEINZ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EVER READY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KAYSER-BONDOR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TOTE INVESTORS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latin typeface="Book Antiqua" panose="02040602050305030304" pitchFamily="18" charset="0"/>
              </a:rPr>
              <a:t>SOUTH-WESTERN GAS BOARD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BOARD OF TRADE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400" b="1">
                <a:latin typeface="Book Antiqua" panose="02040602050305030304" pitchFamily="18" charset="0"/>
              </a:rPr>
              <a:t>INLAND REVENUE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CUSTOMS AND EXCISE</a:t>
            </a:r>
            <a:b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400" b="1">
                <a:latin typeface="Book Antiqua" panose="02040602050305030304" pitchFamily="18" charset="0"/>
              </a:rPr>
              <a:t>HM DOCKYARDS (4 LEOs)</a:t>
            </a:r>
            <a:br>
              <a:rPr lang="en-GB" altLang="en-US" sz="2400" b="1">
                <a:latin typeface="Book Antiqua" panose="02040602050305030304" pitchFamily="18" charset="0"/>
              </a:rPr>
            </a:br>
            <a:r>
              <a:rPr lang="en-GB" altLang="en-US" sz="2400" b="1">
                <a:solidFill>
                  <a:srgbClr val="FF0000"/>
                </a:solidFill>
                <a:latin typeface="Book Antiqua" panose="02040602050305030304" pitchFamily="18" charset="0"/>
              </a:rPr>
              <a:t>GENERAL POST OFFICE (14 LEOs)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0CC9709-2800-FFB4-A2DD-C3BB64488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936625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Book Antiqua" panose="02040602050305030304" pitchFamily="18" charset="0"/>
              </a:rPr>
              <a:t>OVERSEAS SALES OF LEO III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8699BDB-1CF2-E202-1DA3-02F97B141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7772400" cy="47545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SOUTH AFRICA</a:t>
            </a:r>
            <a:endParaRPr lang="en-GB" altLang="en-US" sz="24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RAND GOLD MINING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CONSOLIDATED GLASS</a:t>
            </a:r>
            <a:br>
              <a:rPr lang="en-GB" altLang="en-US" sz="2800" b="1">
                <a:solidFill>
                  <a:schemeClr val="bg1"/>
                </a:solidFill>
              </a:rPr>
            </a:br>
            <a:endParaRPr lang="en-GB" altLang="en-US" sz="2800" b="1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sz="2800" b="1">
              <a:solidFill>
                <a:srgbClr val="FF5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sz="2800" b="1">
              <a:solidFill>
                <a:srgbClr val="FF505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ED42231-CE69-CB9B-0073-B2D3A1868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936625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Book Antiqua" panose="02040602050305030304" pitchFamily="18" charset="0"/>
              </a:rPr>
              <a:t>OVERSEAS SALES OF LEO III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ABDEADA-5011-6E90-B167-D11252CE0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48275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SOUTH AFRICA</a:t>
            </a:r>
            <a:endParaRPr lang="en-GB" altLang="en-US" sz="24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RAND GOLD MINING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CONSOLIDATED GLASS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AUSTRALIA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SHELL GROUP (2 LEOs)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TUBEMAKERS LTD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COLONIAL MUTUAL LIFE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8341904-97B9-65D1-7C84-B17E771EC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223963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Book Antiqua" panose="02040602050305030304" pitchFamily="18" charset="0"/>
              </a:rPr>
              <a:t>OVERSEAS SALES OF LEO III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F24A43F-74BF-2FF3-F874-C8F27A6C8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72400" cy="54038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Book Antiqua" panose="02040602050305030304" pitchFamily="18" charset="0"/>
              </a:rPr>
              <a:t>SOUTH AFRICA</a:t>
            </a:r>
            <a:endParaRPr lang="en-GB" altLang="en-US" sz="24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RAND GOLD MINING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CONSOLIDATED GLASS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AUSTRALIA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SHELL GROUP (2 LEOs)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TUBEMAKERS LTD</a:t>
            </a:r>
          </a:p>
          <a:p>
            <a:pPr algn="ctr" eaLnBrk="1" hangingPunct="1"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Book Antiqua" panose="02040602050305030304" pitchFamily="18" charset="0"/>
              </a:rPr>
              <a:t>COLONIAL MUTUAL LIFE</a:t>
            </a: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7B1EF282-6C03-AE22-8965-B45DF8166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013325"/>
            <a:ext cx="61928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Book Antiqua" panose="02040602050305030304" pitchFamily="18" charset="0"/>
              </a:rPr>
              <a:t>               CZECHOSLOVAKIA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Book Antiqua" panose="02040602050305030304" pitchFamily="18" charset="0"/>
              </a:rPr>
              <a:t>                STATE RAILWAYS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Book Antiqua" panose="02040602050305030304" pitchFamily="18" charset="0"/>
              </a:rPr>
              <a:t>       KLEMENTA STEEL WORKS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Book Antiqua" panose="02040602050305030304" pitchFamily="18" charset="0"/>
              </a:rPr>
              <a:t>        SOCIAL SECURITY OFFICE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19CD286-1DB5-D280-CEA4-608E2862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533400"/>
          </a:xfrm>
        </p:spPr>
        <p:txBody>
          <a:bodyPr/>
          <a:lstStyle/>
          <a:p>
            <a:pPr eaLnBrk="1" hangingPunct="1"/>
            <a:r>
              <a:rPr lang="en-GB" altLang="en-US" sz="2400" b="1">
                <a:latin typeface="Book Antiqua" panose="02040602050305030304" pitchFamily="18" charset="0"/>
              </a:rPr>
              <a:t>213 Piccadilly, The First Lyons Teashop (1894-1976)</a:t>
            </a:r>
            <a:r>
              <a:rPr lang="en-GB" altLang="en-US" sz="2800" b="1"/>
              <a:t> </a:t>
            </a:r>
          </a:p>
        </p:txBody>
      </p:sp>
      <p:pic>
        <p:nvPicPr>
          <p:cNvPr id="8195" name="Picture 3" descr="7 Teashop 213 Piccadilly">
            <a:extLst>
              <a:ext uri="{FF2B5EF4-FFF2-40B4-BE49-F238E27FC236}">
                <a16:creationId xmlns:a16="http://schemas.microsoft.com/office/drawing/2014/main" id="{9CB6C7E6-C3A2-8EE8-93A6-A6E924CA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70D3C3E7-A82D-D077-4A1C-6C48586B5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655762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Book Antiqua" panose="02040602050305030304" pitchFamily="18" charset="0"/>
              </a:rPr>
              <a:t>COMPETITION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4000" b="1">
                <a:latin typeface="Book Antiqua" panose="02040602050305030304" pitchFamily="18" charset="0"/>
              </a:rPr>
              <a:t>and SETBACKS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BD29BC3-AF8F-E67C-9751-2CE614765B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80975" y="1125538"/>
            <a:ext cx="9324975" cy="1223962"/>
          </a:xfrm>
        </p:spPr>
        <p:txBody>
          <a:bodyPr anchor="ctr"/>
          <a:lstStyle/>
          <a:p>
            <a:pPr eaLnBrk="1" hangingPunct="1"/>
            <a:r>
              <a:rPr lang="en-GB" altLang="en-US" sz="3200" b="1"/>
              <a:t>1960’S  COMPETITOR MANUFACTURERS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922BF04-2D25-11FB-D45F-39CA8AA56FB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349500"/>
            <a:ext cx="6400800" cy="2327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English Electric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EMI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Marconi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Ferranti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Standard Telephones &amp; Cables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Elliott Automation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ICT</a:t>
            </a:r>
          </a:p>
          <a:p>
            <a:pPr eaLnBrk="1" hangingPunct="1">
              <a:lnSpc>
                <a:spcPct val="80000"/>
              </a:lnSpc>
            </a:pPr>
            <a:endParaRPr lang="en-GB" altLang="en-US" sz="3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4000" b="1">
                <a:solidFill>
                  <a:srgbClr val="FF0000"/>
                </a:solidFill>
              </a:rPr>
              <a:t>IBM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37EFC90-0F16-B720-D7F0-32050FA63D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935038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CF60232-E900-C68C-7723-4062B46DD1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1989138"/>
            <a:ext cx="10729913" cy="3722687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  </a:t>
            </a:r>
            <a:r>
              <a:rPr lang="en-GB" altLang="en-US" sz="2000" b="1">
                <a:solidFill>
                  <a:srgbClr val="A50021"/>
                </a:solidFill>
                <a:latin typeface="Book Antiqua" panose="02040602050305030304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rgbClr val="A50021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       </a:t>
            </a:r>
            <a:r>
              <a:rPr lang="en-GB" altLang="en-US" sz="2000" b="1">
                <a:solidFill>
                  <a:srgbClr val="FF5050"/>
                </a:solidFill>
              </a:rPr>
              <a:t>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</a:t>
            </a:r>
            <a:r>
              <a:rPr lang="en-GB" altLang="en-US" sz="2000" b="1">
                <a:solidFill>
                  <a:schemeClr val="tx2"/>
                </a:solidFill>
              </a:rPr>
              <a:t>       </a:t>
            </a:r>
            <a:endParaRPr lang="en-GB" altLang="en-US" sz="2000" b="1">
              <a:solidFill>
                <a:srgbClr val="A50021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</a:rPr>
              <a:t>           </a:t>
            </a:r>
            <a:endParaRPr lang="en-GB" altLang="en-US" sz="2800" b="1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altLang="en-US">
              <a:solidFill>
                <a:srgbClr val="A5002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D8AAD04-F02B-3118-6B00-AE0212FCB5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935038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C8E61C4-4071-C2A3-6AC2-129A310FE0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1989138"/>
            <a:ext cx="10729913" cy="3722687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    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  1963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Merger with English Electric =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Computers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</a:t>
            </a:r>
            <a:r>
              <a:rPr lang="en-GB" altLang="en-US" sz="2000" b="1">
                <a:solidFill>
                  <a:schemeClr val="tx2"/>
                </a:solidFill>
              </a:rPr>
              <a:t>       </a:t>
            </a:r>
            <a:endParaRPr lang="en-GB" altLang="en-US" sz="2000" b="1">
              <a:solidFill>
                <a:srgbClr val="A50021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</a:rPr>
              <a:t>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</a:rPr>
              <a:t>           </a:t>
            </a:r>
            <a:endParaRPr lang="en-GB" altLang="en-US" sz="2800" b="1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altLang="en-US">
              <a:solidFill>
                <a:srgbClr val="A5002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63DC775-FD3E-5504-F0C9-C2A3B7E369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935038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C8E3C2F-DD90-0836-731F-487BF3E9DFF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1989138"/>
            <a:ext cx="10729913" cy="3722687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b="1">
                <a:solidFill>
                  <a:schemeClr val="tx2"/>
                </a:solidFill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    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  1963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Merger with English Electric =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Computers</a:t>
            </a:r>
            <a:r>
              <a:rPr lang="en-GB" altLang="en-US" sz="2000" b="1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1964  Merger with  Marconi Computers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=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Marconi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Computers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</a:t>
            </a:r>
            <a:endParaRPr lang="en-GB" altLang="en-US">
              <a:solidFill>
                <a:srgbClr val="A5002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8B40231-8F14-52B2-C2E4-7BB3676E7F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935038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C6E84224-704F-1EEB-652F-A6D36144CB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2060575"/>
            <a:ext cx="10729913" cy="36512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8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chemeClr val="tx2"/>
                </a:solidFill>
              </a:rPr>
              <a:t>            </a:t>
            </a:r>
            <a:r>
              <a:rPr lang="en-GB" altLang="en-US" sz="1800" b="1">
                <a:solidFill>
                  <a:schemeClr val="tx2"/>
                </a:solidFill>
              </a:rPr>
              <a:t>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 </a:t>
            </a:r>
            <a:r>
              <a:rPr lang="en-GB" altLang="en-US" b="1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8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2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1963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Merger with English Electric =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Computers</a:t>
            </a:r>
            <a:r>
              <a:rPr lang="en-GB" altLang="en-US" sz="2000" b="1">
                <a:solidFill>
                  <a:srgbClr val="A50021"/>
                </a:solidFill>
                <a:latin typeface="Book Antiqua" panose="02040602050305030304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rgbClr val="A50021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1964   Merger with  Marconi Computers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=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Marconi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    Computers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1967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Take-over of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Elliott Automation  </a:t>
            </a:r>
            <a:r>
              <a:rPr lang="en-GB" altLang="en-US" sz="2000" b="1">
                <a:solidFill>
                  <a:schemeClr val="accent2"/>
                </a:solidFill>
                <a:latin typeface="Book Antiqua" panose="02040602050305030304" pitchFamily="18" charset="0"/>
              </a:rPr>
              <a:t> =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Computers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800" b="1">
                <a:solidFill>
                  <a:schemeClr val="tx2"/>
                </a:solidFill>
                <a:latin typeface="Book Antiqua" panose="02040602050305030304" pitchFamily="18" charset="0"/>
              </a:rPr>
              <a:t>           </a:t>
            </a:r>
            <a:endParaRPr lang="en-GB" altLang="en-US" sz="1800">
              <a:solidFill>
                <a:srgbClr val="A5002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30C8D07-780C-2DD8-5D3A-1541DB57AD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935038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42E15A7-11EE-EDD9-7142-DADF4D6FBE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2060575"/>
            <a:ext cx="10729913" cy="36512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8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800" b="1">
                <a:solidFill>
                  <a:schemeClr val="tx2"/>
                </a:solidFill>
              </a:rPr>
              <a:t> 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</a:t>
            </a:r>
            <a:r>
              <a:rPr lang="en-GB" altLang="en-US" sz="12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2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1963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Merger with English Electric =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Computers</a:t>
            </a:r>
            <a:r>
              <a:rPr lang="en-GB" altLang="en-US" sz="2000" b="1">
                <a:solidFill>
                  <a:srgbClr val="A50021"/>
                </a:solidFill>
                <a:latin typeface="Book Antiqua" panose="02040602050305030304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rgbClr val="A50021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1964   Merger with  Marconi Computers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=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Marconi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Computers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1967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Take-over of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Elliott Automation  </a:t>
            </a:r>
            <a:r>
              <a:rPr lang="en-GB" altLang="en-US" sz="2000" b="1">
                <a:solidFill>
                  <a:schemeClr val="accent2"/>
                </a:solidFill>
                <a:latin typeface="Book Antiqua" panose="02040602050305030304" pitchFamily="18" charset="0"/>
              </a:rPr>
              <a:t> =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Computers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1968    Government-sponsored merger with ICT=   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ICL</a:t>
            </a:r>
            <a:endParaRPr lang="en-GB" altLang="en-US" sz="200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9BF10FB-26CF-4457-FDF4-3F96648161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7772400" cy="1873250"/>
          </a:xfrm>
        </p:spPr>
        <p:txBody>
          <a:bodyPr anchor="ctr"/>
          <a:lstStyle/>
          <a:p>
            <a:pPr eaLnBrk="1" hangingPunct="1"/>
            <a:r>
              <a:rPr lang="en-GB" altLang="en-US" sz="4000" b="1"/>
              <a:t>    </a:t>
            </a:r>
            <a:r>
              <a:rPr lang="en-GB" altLang="en-US" sz="4000" b="1">
                <a:latin typeface="Book Antiqua" panose="02040602050305030304" pitchFamily="18" charset="0"/>
              </a:rPr>
              <a:t>LEO and Industry Mergers: 1963-2002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B05A7FF-D7FE-FBDC-2B58-4CBD8136AE8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57238" y="2276475"/>
            <a:ext cx="10729913" cy="34353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500" b="1">
                <a:solidFill>
                  <a:srgbClr val="00CC00"/>
                </a:solidFill>
              </a:rPr>
              <a:t>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900" b="1">
                <a:solidFill>
                  <a:schemeClr val="tx2"/>
                </a:solidFill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900" b="1">
                <a:solidFill>
                  <a:schemeClr val="tx2"/>
                </a:solidFill>
              </a:rPr>
              <a:t>              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1954  </a:t>
            </a:r>
            <a:r>
              <a:rPr lang="en-GB" altLang="en-US" sz="14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    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LEO Computers Ltd formed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chemeClr val="tx2"/>
                </a:solidFill>
                <a:latin typeface="Book Antiqua" panose="02040602050305030304" pitchFamily="18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1400" b="1">
                <a:solidFill>
                  <a:schemeClr val="tx2"/>
                </a:solidFill>
                <a:latin typeface="Book Antiqua" panose="02040602050305030304" pitchFamily="18" charset="0"/>
              </a:rPr>
              <a:t>      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1963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Merger with English Electric =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Computers</a:t>
            </a:r>
            <a:r>
              <a:rPr lang="en-GB" altLang="en-US" sz="2000" b="1">
                <a:solidFill>
                  <a:srgbClr val="A50021"/>
                </a:solidFill>
                <a:latin typeface="Book Antiqua" panose="02040602050305030304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000" b="1">
              <a:solidFill>
                <a:srgbClr val="A50021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1964 Merger with  Marconi Computers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=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LEO Marconi 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Computers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1967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Take-over of</a:t>
            </a:r>
            <a:r>
              <a:rPr lang="en-GB" altLang="en-US" sz="2000" b="1">
                <a:solidFill>
                  <a:srgbClr val="00CC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Elliott Automation  </a:t>
            </a:r>
            <a:r>
              <a:rPr lang="en-GB" altLang="en-US" sz="2000" b="1">
                <a:solidFill>
                  <a:schemeClr val="accent2"/>
                </a:solidFill>
                <a:latin typeface="Book Antiqua" panose="02040602050305030304" pitchFamily="18" charset="0"/>
              </a:rPr>
              <a:t> =</a:t>
            </a:r>
            <a:r>
              <a:rPr lang="en-GB" altLang="en-US" sz="2000" b="1">
                <a:solidFill>
                  <a:srgbClr val="FF5050"/>
                </a:solidFill>
                <a:latin typeface="Book Antiqua" panose="02040602050305030304" pitchFamily="18" charset="0"/>
              </a:rPr>
              <a:t>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English Electric Computers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            1968  Government-sponsored merger with ICT=         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ICL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             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     </a:t>
            </a:r>
            <a:r>
              <a:rPr lang="en-GB" altLang="en-US" sz="2000" b="1">
                <a:solidFill>
                  <a:schemeClr val="tx2"/>
                </a:solidFill>
                <a:latin typeface="Book Antiqua" panose="02040602050305030304" pitchFamily="18" charset="0"/>
              </a:rPr>
              <a:t>2002</a:t>
            </a:r>
            <a:r>
              <a:rPr lang="en-GB" altLang="en-US" sz="2000" b="1">
                <a:solidFill>
                  <a:srgbClr val="FF0000"/>
                </a:solidFill>
                <a:latin typeface="Book Antiqua" panose="02040602050305030304" pitchFamily="18" charset="0"/>
              </a:rPr>
              <a:t>       </a:t>
            </a:r>
            <a:r>
              <a:rPr lang="en-GB" altLang="en-US" sz="2800" b="1">
                <a:solidFill>
                  <a:srgbClr val="FF0000"/>
                </a:solidFill>
                <a:latin typeface="Book Antiqua" panose="02040602050305030304" pitchFamily="18" charset="0"/>
              </a:rPr>
              <a:t>ICL merger into Fujitsu Siemens Computers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8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GB" altLang="en-US" sz="2800" b="1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GB" altLang="en-US" sz="140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C9A5C0CB-D5B2-C8C4-E681-DE8AB2728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57338"/>
            <a:ext cx="9144000" cy="1511300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Book Antiqua" panose="02040602050305030304" pitchFamily="18" charset="0"/>
              </a:rPr>
              <a:t>CADBY HALL</a:t>
            </a:r>
            <a:br>
              <a:rPr lang="en-GB" altLang="en-US" sz="4000" b="1">
                <a:latin typeface="Book Antiqua" panose="02040602050305030304" pitchFamily="18" charset="0"/>
              </a:rPr>
            </a:br>
            <a:br>
              <a:rPr lang="en-GB" altLang="en-US" sz="4000" b="1">
                <a:latin typeface="Book Antiqua" panose="02040602050305030304" pitchFamily="18" charset="0"/>
              </a:rPr>
            </a:b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1951: LEO 1 IS BORN</a:t>
            </a:r>
            <a:b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b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en-GB" altLang="en-US" sz="3600" b="1">
                <a:solidFill>
                  <a:schemeClr val="bg1"/>
                </a:solidFill>
                <a:latin typeface="Book Antiqua" panose="02040602050305030304" pitchFamily="18" charset="0"/>
              </a:rPr>
              <a:t>1965: LEO 1 RETIRED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F130533-4C93-5DF2-5BD5-BE89F2A461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620713"/>
          </a:xfrm>
        </p:spPr>
        <p:txBody>
          <a:bodyPr anchor="ctr"/>
          <a:lstStyle/>
          <a:p>
            <a:pPr eaLnBrk="1" hangingPunct="1"/>
            <a:r>
              <a:rPr lang="en-GB" altLang="en-US" sz="2800" b="1"/>
              <a:t>LEO AND THE INFORMATION AGE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6CB896C-4786-2474-167D-3DD74249D85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6381750"/>
            <a:ext cx="6400800" cy="47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200" b="1">
                <a:solidFill>
                  <a:schemeClr val="tx2"/>
                </a:solidFill>
              </a:rPr>
              <a:t>The Remains of LEO 1</a:t>
            </a:r>
          </a:p>
        </p:txBody>
      </p:sp>
      <p:pic>
        <p:nvPicPr>
          <p:cNvPr id="63492" name="Picture 4" descr="Science Museum's rare piece of LEO 1 (mercury delay line and storage unit)">
            <a:extLst>
              <a:ext uri="{FF2B5EF4-FFF2-40B4-BE49-F238E27FC236}">
                <a16:creationId xmlns:a16="http://schemas.microsoft.com/office/drawing/2014/main" id="{F1EF9281-A92A-874C-FAD4-3D518212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A04C40F-9ED7-7E35-4C44-027816C93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Book Antiqua" panose="02040602050305030304" pitchFamily="18" charset="0"/>
              </a:rPr>
              <a:t>The Trocadero 1896-1965</a:t>
            </a:r>
          </a:p>
        </p:txBody>
      </p:sp>
      <p:pic>
        <p:nvPicPr>
          <p:cNvPr id="9219" name="Picture 3" descr="Trocadero Restaurant, Shaftesbury Avenue">
            <a:extLst>
              <a:ext uri="{FF2B5EF4-FFF2-40B4-BE49-F238E27FC236}">
                <a16:creationId xmlns:a16="http://schemas.microsoft.com/office/drawing/2014/main" id="{43FB1852-B857-0B5E-31A8-CE43E4AB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8ABFD5AE-3BBA-549C-EE45-63A0F0B96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484313"/>
            <a:ext cx="8353425" cy="2808287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Book Antiqua" panose="02040602050305030304" pitchFamily="18" charset="0"/>
              </a:rPr>
              <a:t>END OF AN ERA……..</a:t>
            </a:r>
            <a:br>
              <a:rPr lang="en-GB" altLang="en-US" b="1"/>
            </a:br>
            <a:br>
              <a:rPr lang="en-GB" altLang="en-US" b="1"/>
            </a:br>
            <a:endParaRPr lang="en-GB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26">
            <a:extLst>
              <a:ext uri="{FF2B5EF4-FFF2-40B4-BE49-F238E27FC236}">
                <a16:creationId xmlns:a16="http://schemas.microsoft.com/office/drawing/2014/main" id="{BEA34D81-0C04-F7B9-EC51-35FB6647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9063"/>
            <a:ext cx="47625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76880C7-E908-5A38-2036-AC3F90FE1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>
                <a:latin typeface="Book Antiqua" panose="02040602050305030304" pitchFamily="18" charset="0"/>
              </a:rPr>
              <a:t>LEO COMPUTERS SOCIETY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B023A91-2271-E58D-E2B5-4904B3112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  <a:latin typeface="Book Antiqua" panose="02040602050305030304" pitchFamily="18" charset="0"/>
              </a:rPr>
              <a:t>Guardian of the History of LEO</a:t>
            </a:r>
          </a:p>
          <a:p>
            <a:pPr algn="ctr" eaLnBrk="1" hangingPunct="1">
              <a:buFontTx/>
              <a:buNone/>
            </a:pPr>
            <a:endParaRPr lang="en-GB" altLang="en-US" b="1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chemeClr val="tx2"/>
                </a:solidFill>
                <a:latin typeface="Book Antiqua" panose="02040602050305030304" pitchFamily="18" charset="0"/>
              </a:rPr>
              <a:t>http://www.leo-computers.org.uk</a:t>
            </a:r>
            <a:r>
              <a:rPr lang="en-GB" altLang="en-US" b="1"/>
              <a:t>/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>
            <a:extLst>
              <a:ext uri="{FF2B5EF4-FFF2-40B4-BE49-F238E27FC236}">
                <a16:creationId xmlns:a16="http://schemas.microsoft.com/office/drawing/2014/main" id="{31F0530D-84EA-05E2-6D5C-A60A91F3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5876925"/>
            <a:ext cx="7772400" cy="782638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Book Antiqua" panose="02040602050305030304" pitchFamily="18" charset="0"/>
              </a:rPr>
              <a:t>Site for LEO Memorial plaque</a:t>
            </a:r>
          </a:p>
        </p:txBody>
      </p:sp>
      <p:pic>
        <p:nvPicPr>
          <p:cNvPr id="68611" name="Picture 4" descr="Lyons Walk Oct 16 (2)">
            <a:extLst>
              <a:ext uri="{FF2B5EF4-FFF2-40B4-BE49-F238E27FC236}">
                <a16:creationId xmlns:a16="http://schemas.microsoft.com/office/drawing/2014/main" id="{EE253F49-A536-500D-6EEC-0338F620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128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>
            <a:extLst>
              <a:ext uri="{FF2B5EF4-FFF2-40B4-BE49-F238E27FC236}">
                <a16:creationId xmlns:a16="http://schemas.microsoft.com/office/drawing/2014/main" id="{4EC04A31-645D-7972-A41B-76C08285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208962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>
            <a:extLst>
              <a:ext uri="{FF2B5EF4-FFF2-40B4-BE49-F238E27FC236}">
                <a16:creationId xmlns:a16="http://schemas.microsoft.com/office/drawing/2014/main" id="{7542AED2-A9D5-B498-82F3-CAF193E59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350" y="2008188"/>
            <a:ext cx="8059738" cy="42592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i="1">
                <a:solidFill>
                  <a:schemeClr val="tx2"/>
                </a:solidFill>
              </a:rPr>
              <a:t>S</a:t>
            </a:r>
            <a:r>
              <a:rPr lang="en-GB" altLang="en-US" b="1" i="1">
                <a:solidFill>
                  <a:schemeClr val="tx2"/>
                </a:solidFill>
                <a:latin typeface="Book Antiqua" panose="02040602050305030304" pitchFamily="18" charset="0"/>
              </a:rPr>
              <a:t>wiss Rolls, Tea and the Electronic Office</a:t>
            </a:r>
          </a:p>
        </p:txBody>
      </p:sp>
      <p:pic>
        <p:nvPicPr>
          <p:cNvPr id="70659" name="Picture 1">
            <a:extLst>
              <a:ext uri="{FF2B5EF4-FFF2-40B4-BE49-F238E27FC236}">
                <a16:creationId xmlns:a16="http://schemas.microsoft.com/office/drawing/2014/main" id="{0C31D0A3-E2F0-0BFB-27A9-AC58A1594E17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2665412" cy="109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4D85E213-9C3E-0C88-0455-DA9A4D1D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20713"/>
            <a:ext cx="2303462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7">
            <a:extLst>
              <a:ext uri="{FF2B5EF4-FFF2-40B4-BE49-F238E27FC236}">
                <a16:creationId xmlns:a16="http://schemas.microsoft.com/office/drawing/2014/main" id="{E9DAE8CC-F571-1AF3-787B-C81C8006F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9088438" cy="587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2"/>
                </a:solidFill>
                <a:latin typeface="Book Antiqua" panose="02040602050305030304" pitchFamily="18" charset="0"/>
              </a:rPr>
              <a:t>A History of LEO, the World’s First Business Computer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Book Antiqua" panose="02040602050305030304" pitchFamily="18" charset="0"/>
              </a:rPr>
              <a:t>Project Funded by the National Heritage Lottery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2"/>
                </a:solidFill>
                <a:latin typeface="Book Antiqua" panose="02040602050305030304" pitchFamily="18" charset="0"/>
              </a:rPr>
              <a:t>Undertaken by LEO Computers Society and Centre for Computing History, Cambridge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70662" name="Picture 9" descr="CfCH-Logo-White-Transparent-Background-35cm">
            <a:extLst>
              <a:ext uri="{FF2B5EF4-FFF2-40B4-BE49-F238E27FC236}">
                <a16:creationId xmlns:a16="http://schemas.microsoft.com/office/drawing/2014/main" id="{834C00C8-6BFF-30A1-9231-5833234E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33375"/>
            <a:ext cx="216058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D5D37D10-D1FF-154D-C64E-46135A92D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>
                <a:latin typeface="Book Antiqua" panose="02040602050305030304" pitchFamily="18" charset="0"/>
              </a:rPr>
              <a:t>LEO 1 Virtual Reality</a:t>
            </a:r>
          </a:p>
        </p:txBody>
      </p:sp>
      <p:pic>
        <p:nvPicPr>
          <p:cNvPr id="71683" name="Picture 3" descr="A collage of lockers&#10;&#10;Description automatically generated with low confidence">
            <a:extLst>
              <a:ext uri="{FF2B5EF4-FFF2-40B4-BE49-F238E27FC236}">
                <a16:creationId xmlns:a16="http://schemas.microsoft.com/office/drawing/2014/main" id="{14F8C031-3929-BC2B-FE17-4FA5E8E86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52600"/>
            <a:ext cx="82804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71A67C68-BE22-65A8-6128-6EA214F8B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187825"/>
          </a:xfrm>
        </p:spPr>
        <p:txBody>
          <a:bodyPr/>
          <a:lstStyle/>
          <a:p>
            <a:r>
              <a:rPr lang="en-GB" altLang="en-US" b="1"/>
              <a:t>LEO TO THE YOUNGER GENERATIONS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393B0DF7-C0E1-1DEE-9EF2-E36D0A4B9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52513"/>
            <a:ext cx="7772400" cy="3168650"/>
          </a:xfrm>
        </p:spPr>
        <p:txBody>
          <a:bodyPr/>
          <a:lstStyle/>
          <a:p>
            <a:br>
              <a:rPr lang="en-GB" altLang="en-US" b="1"/>
            </a:br>
            <a:br>
              <a:rPr lang="en-GB" altLang="en-US" b="1"/>
            </a:br>
            <a:br>
              <a:rPr lang="en-GB" altLang="en-US" b="1"/>
            </a:br>
            <a:r>
              <a:rPr lang="en-GB" altLang="en-US" b="1">
                <a:latin typeface="Book Antiqua" panose="02040602050305030304" pitchFamily="18" charset="0"/>
              </a:rPr>
              <a:t>FILM</a:t>
            </a:r>
            <a:br>
              <a:rPr lang="en-GB" altLang="en-US" b="1"/>
            </a:br>
            <a:br>
              <a:rPr lang="en-GB" altLang="en-US" b="1"/>
            </a:br>
            <a:r>
              <a:rPr lang="en-GB" altLang="en-US" b="1"/>
              <a:t>”</a:t>
            </a:r>
            <a:r>
              <a:rPr lang="en-GB" altLang="en-US" sz="4000" b="1">
                <a:latin typeface="Book Antiqua" panose="02040602050305030304" pitchFamily="18" charset="0"/>
              </a:rPr>
              <a:t>LEO: The Story of the World’s First Business Computer”</a:t>
            </a:r>
            <a:br>
              <a:rPr lang="en-GB" altLang="en-US" b="1">
                <a:latin typeface="Book Antiqua" panose="02040602050305030304" pitchFamily="18" charset="0"/>
              </a:rPr>
            </a:br>
            <a:endParaRPr lang="en-GB" altLang="en-US" b="1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606DFED7-7048-D254-5271-6A2D2B09B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732463"/>
            <a:ext cx="7772400" cy="720725"/>
          </a:xfrm>
        </p:spPr>
        <p:txBody>
          <a:bodyPr/>
          <a:lstStyle/>
          <a:p>
            <a:r>
              <a:rPr lang="en-GB" altLang="en-US" sz="2400" b="1">
                <a:latin typeface="Book Antiqua" panose="02040602050305030304" pitchFamily="18" charset="0"/>
              </a:rPr>
              <a:t>Frank Land, OBE: An Original Programmer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0F4D6B46-703A-8720-C3C9-1E72A2DE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04938"/>
            <a:ext cx="32432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3A994BF1-1D88-CD99-E585-FBF6549F89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304800"/>
          </a:xfrm>
        </p:spPr>
        <p:txBody>
          <a:bodyPr anchor="ctr"/>
          <a:lstStyle/>
          <a:p>
            <a:pPr algn="l" eaLnBrk="1" hangingPunct="1"/>
            <a:r>
              <a:rPr lang="en-GB" altLang="en-US" sz="2400" b="1">
                <a:latin typeface="Book Antiqua" panose="02040602050305030304" pitchFamily="18" charset="0"/>
              </a:rPr>
              <a:t>Coventry Street 1909-70                   The Strand 1915-77</a:t>
            </a:r>
          </a:p>
        </p:txBody>
      </p:sp>
      <p:sp>
        <p:nvSpPr>
          <p:cNvPr id="10243" name="Rectangle 1027">
            <a:extLst>
              <a:ext uri="{FF2B5EF4-FFF2-40B4-BE49-F238E27FC236}">
                <a16:creationId xmlns:a16="http://schemas.microsoft.com/office/drawing/2014/main" id="{B520FD81-92E8-1F14-F4B6-8BC78695A2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6324600"/>
            <a:ext cx="8229600" cy="228600"/>
          </a:xfrm>
        </p:spPr>
        <p:txBody>
          <a:bodyPr/>
          <a:lstStyle/>
          <a:p>
            <a:pPr algn="l" eaLnBrk="1" hangingPunct="1"/>
            <a:r>
              <a:rPr lang="en-GB" altLang="en-US" b="1">
                <a:solidFill>
                  <a:schemeClr val="bg1"/>
                </a:solidFill>
              </a:rPr>
              <a:t>     </a:t>
            </a:r>
            <a:r>
              <a:rPr lang="en-GB" altLang="en-US" b="1">
                <a:solidFill>
                  <a:schemeClr val="bg1"/>
                </a:solidFill>
                <a:latin typeface="Book Antiqua" panose="02040602050305030304" pitchFamily="18" charset="0"/>
              </a:rPr>
              <a:t>Oxford Street  1928-67                  Marble Arch 1933-77</a:t>
            </a:r>
            <a:r>
              <a:rPr lang="en-GB" altLang="en-US" b="1">
                <a:solidFill>
                  <a:schemeClr val="bg1"/>
                </a:solidFill>
              </a:rPr>
              <a:t>        </a:t>
            </a:r>
            <a:endParaRPr lang="en-GB" altLang="en-US" b="1"/>
          </a:p>
        </p:txBody>
      </p:sp>
      <p:sp>
        <p:nvSpPr>
          <p:cNvPr id="10244" name="Rectangle 1028">
            <a:extLst>
              <a:ext uri="{FF2B5EF4-FFF2-40B4-BE49-F238E27FC236}">
                <a16:creationId xmlns:a16="http://schemas.microsoft.com/office/drawing/2014/main" id="{97EEB5B5-9D6B-F02D-1D08-A47C7F8B0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The Lyons Corner Houses</a:t>
            </a:r>
          </a:p>
        </p:txBody>
      </p:sp>
      <p:pic>
        <p:nvPicPr>
          <p:cNvPr id="10245" name="Picture 1030" descr="Oxford Corner House">
            <a:extLst>
              <a:ext uri="{FF2B5EF4-FFF2-40B4-BE49-F238E27FC236}">
                <a16:creationId xmlns:a16="http://schemas.microsoft.com/office/drawing/2014/main" id="{B076A299-5FF7-568B-6241-217F1076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11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31" descr="13 Strand Corner House">
            <a:extLst>
              <a:ext uri="{FF2B5EF4-FFF2-40B4-BE49-F238E27FC236}">
                <a16:creationId xmlns:a16="http://schemas.microsoft.com/office/drawing/2014/main" id="{D2D000C9-F4BB-22CD-7A31-7C8C4308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1148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33" descr="NL Maison Lyons Marble Arch">
            <a:extLst>
              <a:ext uri="{FF2B5EF4-FFF2-40B4-BE49-F238E27FC236}">
                <a16:creationId xmlns:a16="http://schemas.microsoft.com/office/drawing/2014/main" id="{72F7386B-E15D-D658-AD06-5FC397D6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41148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35" descr="Lyons-Corner-House-now-a-Wimpy-Coventry-Street-1966-copy">
            <a:extLst>
              <a:ext uri="{FF2B5EF4-FFF2-40B4-BE49-F238E27FC236}">
                <a16:creationId xmlns:a16="http://schemas.microsoft.com/office/drawing/2014/main" id="{84F92974-6236-D213-AF14-510B0D928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9608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33039B9E-6999-BBCE-9559-7913A3A4F5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5516563"/>
            <a:ext cx="8569325" cy="865187"/>
          </a:xfrm>
        </p:spPr>
        <p:txBody>
          <a:bodyPr anchor="ctr"/>
          <a:lstStyle/>
          <a:p>
            <a:pPr eaLnBrk="1" hangingPunct="1"/>
            <a:r>
              <a:rPr lang="en-GB" altLang="en-US" sz="3600" b="1">
                <a:solidFill>
                  <a:srgbClr val="FFFF00"/>
                </a:solidFill>
                <a:latin typeface="Book Antiqua" panose="02040602050305030304" pitchFamily="18" charset="0"/>
              </a:rPr>
              <a:t>Mary Coombs: 1</a:t>
            </a:r>
            <a:r>
              <a:rPr lang="en-GB" altLang="en-US" sz="3600" b="1" baseline="30000">
                <a:solidFill>
                  <a:srgbClr val="FFFF00"/>
                </a:solidFill>
                <a:latin typeface="Book Antiqua" panose="02040602050305030304" pitchFamily="18" charset="0"/>
              </a:rPr>
              <a:t>st</a:t>
            </a:r>
            <a:r>
              <a:rPr lang="en-GB" altLang="en-US" sz="3600" b="1">
                <a:solidFill>
                  <a:srgbClr val="FFFF00"/>
                </a:solidFill>
                <a:latin typeface="Book Antiqua" panose="02040602050305030304" pitchFamily="18" charset="0"/>
              </a:rPr>
              <a:t> Female Programmer 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FD7E65CB-2AF3-3EC2-00AD-9BEC83F6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975"/>
            <a:ext cx="6096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3B47C6E4-5C71-4D26-4A74-CD915AA98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52513"/>
            <a:ext cx="7772400" cy="3168650"/>
          </a:xfrm>
        </p:spPr>
        <p:txBody>
          <a:bodyPr/>
          <a:lstStyle/>
          <a:p>
            <a:br>
              <a:rPr lang="en-GB" altLang="en-US" b="1" dirty="0"/>
            </a:br>
            <a:br>
              <a:rPr lang="en-GB" altLang="en-US" b="1" dirty="0"/>
            </a:br>
            <a:br>
              <a:rPr lang="en-GB" altLang="en-US" b="1" dirty="0"/>
            </a:br>
            <a:r>
              <a:rPr lang="en-GB" altLang="en-US" b="1" dirty="0">
                <a:latin typeface="Book Antiqua" panose="02040602050305030304" pitchFamily="18" charset="0"/>
              </a:rPr>
              <a:t>FILM</a:t>
            </a:r>
            <a:br>
              <a:rPr lang="en-GB" altLang="en-US" b="1" dirty="0"/>
            </a:br>
            <a:br>
              <a:rPr lang="en-GB" altLang="en-US" b="1" dirty="0"/>
            </a:br>
            <a:r>
              <a:rPr lang="en-GB" altLang="en-US" b="1" dirty="0"/>
              <a:t>”</a:t>
            </a:r>
            <a:r>
              <a:rPr lang="en-GB" altLang="en-US" sz="4000" b="1" dirty="0">
                <a:latin typeface="Book Antiqua" panose="02040602050305030304" pitchFamily="18" charset="0"/>
              </a:rPr>
              <a:t>LEO: The Story of the World’s First Business Computer”</a:t>
            </a:r>
            <a:br>
              <a:rPr lang="en-GB" altLang="en-US" sz="4000" b="1" dirty="0">
                <a:latin typeface="Book Antiqua" panose="02040602050305030304" pitchFamily="18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Link To Video</a:t>
            </a:r>
            <a:endParaRPr lang="en-GB" altLang="en-US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8C5AC578-4F9B-CBB9-1E49-B768FAF17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5888"/>
            <a:ext cx="6535737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AFB6D0D-2847-5AB1-CF62-271248CD0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04813"/>
            <a:ext cx="738505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6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CAKES TO COMPUTERS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4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4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>
                <a:solidFill>
                  <a:srgbClr val="FF0000"/>
                </a:solidFill>
                <a:latin typeface="Book Antiqua" panose="02040602050305030304" pitchFamily="18" charset="0"/>
              </a:rPr>
              <a:t>LEO </a:t>
            </a:r>
            <a:r>
              <a:rPr lang="en-GB" altLang="en-US" sz="480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THE WORLD’S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  FIRST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BUSINESS  COMPUTER</a:t>
            </a:r>
          </a:p>
        </p:txBody>
      </p:sp>
      <p:pic>
        <p:nvPicPr>
          <p:cNvPr id="80899" name="Picture 3" descr="LEO-1-Control-Desk-wideview">
            <a:extLst>
              <a:ext uri="{FF2B5EF4-FFF2-40B4-BE49-F238E27FC236}">
                <a16:creationId xmlns:a16="http://schemas.microsoft.com/office/drawing/2014/main" id="{5E0C9FB5-7D9F-2B6A-A4B3-DF2F2944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3034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Swiss Rolls">
            <a:extLst>
              <a:ext uri="{FF2B5EF4-FFF2-40B4-BE49-F238E27FC236}">
                <a16:creationId xmlns:a16="http://schemas.microsoft.com/office/drawing/2014/main" id="{06DAE970-7025-7271-9D86-08C91ABB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2016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>
            <a:extLst>
              <a:ext uri="{FF2B5EF4-FFF2-40B4-BE49-F238E27FC236}">
                <a16:creationId xmlns:a16="http://schemas.microsoft.com/office/drawing/2014/main" id="{764929AD-A2D7-370E-C533-5FE253D91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9725" y="190500"/>
            <a:ext cx="9304338" cy="648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  <a:latin typeface="Book Antiqua" panose="02040602050305030304" pitchFamily="18" charset="0"/>
              </a:rPr>
              <a:t>Some LEO Bibliography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600" b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</a:t>
            </a:r>
            <a:r>
              <a:rPr lang="en-GB" altLang="en-US" sz="2800" i="1">
                <a:solidFill>
                  <a:schemeClr val="tx2"/>
                </a:solidFill>
                <a:latin typeface="Book Antiqua" panose="02040602050305030304" pitchFamily="18" charset="0"/>
              </a:rPr>
              <a:t>LEO, the First Business Computer</a:t>
            </a:r>
            <a:endParaRPr lang="en-GB" altLang="en-US" sz="2400" i="1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chemeClr val="tx2"/>
                </a:solidFill>
                <a:latin typeface="Book Antiqua" panose="02040602050305030304" pitchFamily="18" charset="0"/>
              </a:rPr>
              <a:t>                </a:t>
            </a:r>
            <a:r>
              <a:rPr lang="en-GB" altLang="en-US" sz="2400">
                <a:solidFill>
                  <a:schemeClr val="tx2"/>
                </a:solidFill>
                <a:latin typeface="Book Antiqua" panose="02040602050305030304" pitchFamily="18" charset="0"/>
              </a:rPr>
              <a:t>Peter Bird.</a:t>
            </a: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	    Hasler Publishing, 1994.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</a:t>
            </a:r>
            <a:r>
              <a:rPr lang="en-GB" altLang="en-US" sz="2800" i="1">
                <a:solidFill>
                  <a:schemeClr val="tx2"/>
                </a:solidFill>
                <a:latin typeface="Book Antiqua" panose="02040602050305030304" pitchFamily="18" charset="0"/>
              </a:rPr>
              <a:t>User Driven Innovation</a:t>
            </a:r>
            <a:endParaRPr lang="en-GB" altLang="en-US" sz="2400" i="1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chemeClr val="tx2"/>
                </a:solidFill>
                <a:latin typeface="Book Antiqua" panose="02040602050305030304" pitchFamily="18" charset="0"/>
              </a:rPr>
              <a:t>          The world’s first business computer;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     </a:t>
            </a:r>
            <a:r>
              <a:rPr lang="en-GB" altLang="en-US" sz="2400">
                <a:solidFill>
                  <a:schemeClr val="tx2"/>
                </a:solidFill>
                <a:latin typeface="Book Antiqua" panose="02040602050305030304" pitchFamily="18" charset="0"/>
              </a:rPr>
              <a:t>D.T. Caminer and others.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     McGraw Hill, Maidenhead, 1996.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</a:t>
            </a:r>
            <a:r>
              <a:rPr lang="en-GB" altLang="en-US" sz="2800" i="1">
                <a:solidFill>
                  <a:schemeClr val="tx2"/>
                </a:solidFill>
                <a:latin typeface="Book Antiqua" panose="02040602050305030304" pitchFamily="18" charset="0"/>
              </a:rPr>
              <a:t>A Computer Called LEO</a:t>
            </a:r>
            <a:endParaRPr lang="en-GB" altLang="en-US" sz="280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  <a:latin typeface="Book Antiqua" panose="02040602050305030304" pitchFamily="18" charset="0"/>
              </a:rPr>
              <a:t>                 Georgina Ferry.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      Fourth Estate, London, 2003.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0">
                <a:solidFill>
                  <a:schemeClr val="tx2"/>
                </a:solidFill>
                <a:latin typeface="Book Antiqua" panose="02040602050305030304" pitchFamily="18" charset="0"/>
              </a:rPr>
              <a:t>                 Paperback edition Harper Perennial, 2005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0">
              <a:solidFill>
                <a:schemeClr val="tx2"/>
              </a:solidFill>
            </a:endParaRPr>
          </a:p>
        </p:txBody>
      </p:sp>
      <p:pic>
        <p:nvPicPr>
          <p:cNvPr id="81923" name="Picture 5" descr="Computer called LEO 001">
            <a:extLst>
              <a:ext uri="{FF2B5EF4-FFF2-40B4-BE49-F238E27FC236}">
                <a16:creationId xmlns:a16="http://schemas.microsoft.com/office/drawing/2014/main" id="{507861BF-8A20-6430-78EE-A401A3CF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12255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7" descr="Peter Bird">
            <a:extLst>
              <a:ext uri="{FF2B5EF4-FFF2-40B4-BE49-F238E27FC236}">
                <a16:creationId xmlns:a16="http://schemas.microsoft.com/office/drawing/2014/main" id="{91811FC5-874D-284B-38F6-927BA0C5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765175"/>
            <a:ext cx="1308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8" descr="David Caminer">
            <a:extLst>
              <a:ext uri="{FF2B5EF4-FFF2-40B4-BE49-F238E27FC236}">
                <a16:creationId xmlns:a16="http://schemas.microsoft.com/office/drawing/2014/main" id="{BD0FE1BA-7D4B-80EF-A41E-516C6012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81300"/>
            <a:ext cx="12557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7CFCB0F-0F00-9383-FF41-E44485A9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0350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2"/>
                </a:solidFill>
                <a:latin typeface="Book Antiqua" panose="02040602050305030304" pitchFamily="18" charset="0"/>
              </a:rPr>
              <a:t>Nippy Waitresses Preparing Tables</a:t>
            </a:r>
          </a:p>
        </p:txBody>
      </p:sp>
      <p:pic>
        <p:nvPicPr>
          <p:cNvPr id="11267" name="Picture 3" descr="Lyons-Nippys-426x311">
            <a:extLst>
              <a:ext uri="{FF2B5EF4-FFF2-40B4-BE49-F238E27FC236}">
                <a16:creationId xmlns:a16="http://schemas.microsoft.com/office/drawing/2014/main" id="{658D3E98-96E3-12F2-5CC1-F73E7A87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0263"/>
            <a:ext cx="8208963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Polamaid">
            <a:extLst>
              <a:ext uri="{FF2B5EF4-FFF2-40B4-BE49-F238E27FC236}">
                <a16:creationId xmlns:a16="http://schemas.microsoft.com/office/drawing/2014/main" id="{A7095097-5680-4F89-E3C9-4AD11C3C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16338"/>
            <a:ext cx="25685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>
            <a:extLst>
              <a:ext uri="{FF2B5EF4-FFF2-40B4-BE49-F238E27FC236}">
                <a16:creationId xmlns:a16="http://schemas.microsoft.com/office/drawing/2014/main" id="{906A760B-3799-0331-6CFF-EC4EDA24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6670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>
            <a:extLst>
              <a:ext uri="{FF2B5EF4-FFF2-40B4-BE49-F238E27FC236}">
                <a16:creationId xmlns:a16="http://schemas.microsoft.com/office/drawing/2014/main" id="{B8CDC00F-D758-B661-290D-A968A366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24479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Individual fruit Pies">
            <a:extLst>
              <a:ext uri="{FF2B5EF4-FFF2-40B4-BE49-F238E27FC236}">
                <a16:creationId xmlns:a16="http://schemas.microsoft.com/office/drawing/2014/main" id="{90050485-65C4-850B-2C85-DDC69006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716338"/>
            <a:ext cx="20113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Tea Red Label">
            <a:extLst>
              <a:ext uri="{FF2B5EF4-FFF2-40B4-BE49-F238E27FC236}">
                <a16:creationId xmlns:a16="http://schemas.microsoft.com/office/drawing/2014/main" id="{603B8AE8-EF33-BDB9-869F-DC2E2DC7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25538"/>
            <a:ext cx="33845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Lyons Cup Cakes">
            <a:extLst>
              <a:ext uri="{FF2B5EF4-FFF2-40B4-BE49-F238E27FC236}">
                <a16:creationId xmlns:a16="http://schemas.microsoft.com/office/drawing/2014/main" id="{88A6A155-535E-A90C-BC97-6F10269E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92150"/>
            <a:ext cx="24479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CC"/>
      </a:dk1>
      <a:lt1>
        <a:srgbClr val="FFCC00"/>
      </a:lt1>
      <a:dk2>
        <a:srgbClr val="FFFF00"/>
      </a:dk2>
      <a:lt2>
        <a:srgbClr val="808080"/>
      </a:lt2>
      <a:accent1>
        <a:srgbClr val="00CC99"/>
      </a:accent1>
      <a:accent2>
        <a:srgbClr val="FFFFFF"/>
      </a:accent2>
      <a:accent3>
        <a:srgbClr val="FFE2AA"/>
      </a:accent3>
      <a:accent4>
        <a:srgbClr val="0000AE"/>
      </a:accent4>
      <a:accent5>
        <a:srgbClr val="AAE2CA"/>
      </a:accent5>
      <a:accent6>
        <a:srgbClr val="E7E7E7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LEO FOR U3A ONLINE</Template>
  <TotalTime>210</TotalTime>
  <Words>1232</Words>
  <Application>Microsoft Macintosh PowerPoint</Application>
  <PresentationFormat>On-screen Show (4:3)</PresentationFormat>
  <Paragraphs>236</Paragraphs>
  <Slides>74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Book Antiqua</vt:lpstr>
      <vt:lpstr>Calibri</vt:lpstr>
      <vt:lpstr>Times New Roman</vt:lpstr>
      <vt:lpstr>Default Design</vt:lpstr>
      <vt:lpstr>PowerPoint Presentation</vt:lpstr>
      <vt:lpstr>  Barnett Salmon             Isidore Gluckstein     Montague Gluckstein</vt:lpstr>
      <vt:lpstr>1887: Queen Victoria’s Golden Jubilee Year</vt:lpstr>
      <vt:lpstr>Grand Hall, Olympia</vt:lpstr>
      <vt:lpstr>213 Piccadilly, The First Lyons Teashop (1894-1976) </vt:lpstr>
      <vt:lpstr>The Trocadero 1896-1965</vt:lpstr>
      <vt:lpstr>Coventry Street 1909-70                   The Strand 1915-77</vt:lpstr>
      <vt:lpstr>PowerPoint Presentation</vt:lpstr>
      <vt:lpstr>PowerPoint Presentation</vt:lpstr>
      <vt:lpstr>A Royal Garden Party, July 1951</vt:lpstr>
      <vt:lpstr>PowerPoint Presentation</vt:lpstr>
      <vt:lpstr>J Lyons &amp; Co  A Flair for ACHIEVING THE SEEMINGLY IMPOSSIBLE!</vt:lpstr>
      <vt:lpstr>PowerPoint Presentation</vt:lpstr>
      <vt:lpstr>SYSTEMS RESEARCH MANAGER</vt:lpstr>
      <vt:lpstr>CHIEF COMPTROLLER, J LYONS &amp; CO  </vt:lpstr>
      <vt:lpstr>PowerPoint Presentation</vt:lpstr>
      <vt:lpstr>Computer Survey of the USA</vt:lpstr>
      <vt:lpstr>There are those who do not believe  in the desirability of introducing anything as esoteric as electronics into  business routine.                                                   The Economist</vt:lpstr>
      <vt:lpstr> THE CAMBRIDGE PROJECT EDSAC Electronic Delay Automatic Storage Calculator</vt:lpstr>
      <vt:lpstr>THE COMPANY “Can Do”  PRINCIPLE   </vt:lpstr>
      <vt:lpstr>   LYONS                             ELECTRONIC           OFFICE </vt:lpstr>
      <vt:lpstr>   Advert in Scientific Journal Nature 1948:  Wanted: A qualified engineer with experience of television design and ultra high frequency techniques</vt:lpstr>
      <vt:lpstr>       LEO CHIEF ENGINEER   </vt:lpstr>
      <vt:lpstr>LEO PROJECT MANAGEMENT</vt:lpstr>
      <vt:lpstr>   LEO OPERATIONAL DEVELOPMENT</vt:lpstr>
      <vt:lpstr>LEO 1 : Cadby Hall, 1951</vt:lpstr>
      <vt:lpstr>  Computer Vacuum Tube </vt:lpstr>
      <vt:lpstr>LEO 1 : Cadby Hall, 1951</vt:lpstr>
      <vt:lpstr>FIRST OPERATIONAL PROGRAM</vt:lpstr>
      <vt:lpstr>SECOND OPERATIONAL PROGRAM</vt:lpstr>
      <vt:lpstr>              BUREAU ACTIVITY                                               INLAND REVENUE: TAX TABLES</vt:lpstr>
      <vt:lpstr>        MORE   BUREAU ACTIVITIES               INLAND REVENUE: TAX TABLES    MET OFFICE: WEATHER FORECASTING</vt:lpstr>
      <vt:lpstr>    Now for LEO II………</vt:lpstr>
      <vt:lpstr>LEO II at Elms House, Cadby  Hall</vt:lpstr>
      <vt:lpstr>PowerPoint Presentation</vt:lpstr>
      <vt:lpstr>           Whiteleys Department Store, Bayswater </vt:lpstr>
      <vt:lpstr>LEO II BUREAU ACTIVITIES  Pay Rolls for FORD MOTOR CO</vt:lpstr>
      <vt:lpstr>   LEO II BUREAU ACTIVITIES  Pay Rolls for FORD MOTOR CO  KODAK </vt:lpstr>
      <vt:lpstr>     LEO II BUREAU ACTIVITIES  Pay Rolls for FORD MOTOR CO  KODAK  TATE &amp; LYLE </vt:lpstr>
      <vt:lpstr>PowerPoint Presentation</vt:lpstr>
      <vt:lpstr>Princess Elizabeth visits Cadby Hall, Bakery Department 15th FebruPary 1951</vt:lpstr>
      <vt:lpstr>        The Duke of Edinburgh visits Leo Computers Ltd,1960</vt:lpstr>
      <vt:lpstr>  SALES OF LEO II  WD &amp; HO WILLS    (2 LEOs)  BRITISH OXYGEN  MINISTRY OF PENSIONS &amp; NATIONAL INSURANCE   STANDARD MOTOR CO   FORD MOTOR CO  (2 LEOs)  ILFORD FILMS  STEWARTS &amp; LLOYDS</vt:lpstr>
      <vt:lpstr>LEO III at Elms House, Cadby Hall, 1962</vt:lpstr>
      <vt:lpstr>Hartree House Whiteleys Department Store,Bayswater</vt:lpstr>
      <vt:lpstr>        SALES OF LEO III 58 LEOs including: DUNLOP RUBBER  BRITISH OXYGEN SHELL MEX AND BP ROYAL BANK OF SCOTLAND CEREBOS HJ HEINZ EVER READY KAYSER-BONDOR TOTE INVESTORS SOUTH-WESTERN GAS BOARD BOARD OF TRADE  INLAND REVENUE CUSTOMS AND EXCISE  HM DOCKYARDS (4 LEOs) GENERAL POST OFFICE (14 LEOs)</vt:lpstr>
      <vt:lpstr>OVERSEAS SALES OF LEO III</vt:lpstr>
      <vt:lpstr>OVERSEAS SALES OF LEO III</vt:lpstr>
      <vt:lpstr>OVERSEAS SALES OF LEO III</vt:lpstr>
      <vt:lpstr>COMPETITION and SETBACKS</vt:lpstr>
      <vt:lpstr>1960’S  COMPETITOR MANUFACTURERS</vt:lpstr>
      <vt:lpstr> LEO and Industry Mergers: 1963-2002</vt:lpstr>
      <vt:lpstr> LEO and Industry Mergers: 1963-2002</vt:lpstr>
      <vt:lpstr> LEO and Industry Mergers: 1963-2002</vt:lpstr>
      <vt:lpstr> LEO and Industry Mergers: 1963-2002</vt:lpstr>
      <vt:lpstr> LEO and Industry Mergers: 1963-2002</vt:lpstr>
      <vt:lpstr>    LEO and Industry Mergers: 1963-2002</vt:lpstr>
      <vt:lpstr>CADBY HALL  1951: LEO 1 IS BORN  1965: LEO 1 RETIRED</vt:lpstr>
      <vt:lpstr>LEO AND THE INFORMATION AGE</vt:lpstr>
      <vt:lpstr>END OF AN ERA……..  </vt:lpstr>
      <vt:lpstr>PowerPoint Presentation</vt:lpstr>
      <vt:lpstr>LEO COMPUTERS SOCIETY</vt:lpstr>
      <vt:lpstr>Site for LEO Memorial plaque</vt:lpstr>
      <vt:lpstr>PowerPoint Presentation</vt:lpstr>
      <vt:lpstr>PowerPoint Presentation</vt:lpstr>
      <vt:lpstr>LEO 1 Virtual Reality</vt:lpstr>
      <vt:lpstr>LEO TO THE YOUNGER GENERATIONS</vt:lpstr>
      <vt:lpstr>   FILM  ”LEO: The Story of the World’s First Business Computer” </vt:lpstr>
      <vt:lpstr>Frank Land, OBE: An Original Programmer</vt:lpstr>
      <vt:lpstr>Mary Coombs: 1st Female Programmer </vt:lpstr>
      <vt:lpstr>   FILM  ”LEO: The Story of the World’s First Business Computer”  Link To Video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Neville Lyons</dc:creator>
  <cp:lastModifiedBy>Vince Bodsworth</cp:lastModifiedBy>
  <cp:revision>4</cp:revision>
  <dcterms:created xsi:type="dcterms:W3CDTF">2023-06-07T20:18:05Z</dcterms:created>
  <dcterms:modified xsi:type="dcterms:W3CDTF">2023-06-22T06:22:55Z</dcterms:modified>
</cp:coreProperties>
</file>